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5"/>
  </p:notesMasterIdLst>
  <p:sldIdLst>
    <p:sldId id="256" r:id="rId2"/>
    <p:sldId id="257" r:id="rId3"/>
    <p:sldId id="271" r:id="rId4"/>
    <p:sldId id="272" r:id="rId5"/>
    <p:sldId id="282" r:id="rId6"/>
    <p:sldId id="276" r:id="rId7"/>
    <p:sldId id="273" r:id="rId8"/>
    <p:sldId id="258" r:id="rId9"/>
    <p:sldId id="277" r:id="rId10"/>
    <p:sldId id="278" r:id="rId11"/>
    <p:sldId id="262" r:id="rId12"/>
    <p:sldId id="263" r:id="rId13"/>
    <p:sldId id="264" r:id="rId14"/>
    <p:sldId id="279" r:id="rId15"/>
    <p:sldId id="265" r:id="rId16"/>
    <p:sldId id="266" r:id="rId17"/>
    <p:sldId id="280" r:id="rId18"/>
    <p:sldId id="281" r:id="rId19"/>
    <p:sldId id="267" r:id="rId20"/>
    <p:sldId id="268" r:id="rId21"/>
    <p:sldId id="269" r:id="rId22"/>
    <p:sldId id="270" r:id="rId23"/>
    <p:sldId id="26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85237" autoAdjust="0"/>
  </p:normalViewPr>
  <p:slideViewPr>
    <p:cSldViewPr>
      <p:cViewPr varScale="1">
        <p:scale>
          <a:sx n="63" d="100"/>
          <a:sy n="63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54500-A10D-4FF6-A4E4-B84DCECC8E3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3FE3A-DC33-40C1-B0A9-0122C47D8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FE3A-DC33-40C1-B0A9-0122C47D8EF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FE3A-DC33-40C1-B0A9-0122C47D8EF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FE3A-DC33-40C1-B0A9-0122C47D8EF7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8077200" cy="1368152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>
                <a:solidFill>
                  <a:schemeClr val="bg1"/>
                </a:solidFill>
              </a:rPr>
              <a:t>Опыт лечения </a:t>
            </a:r>
            <a:r>
              <a:rPr lang="ru-RU" sz="3600" b="1" u="sng" dirty="0" err="1">
                <a:solidFill>
                  <a:schemeClr val="bg1"/>
                </a:solidFill>
              </a:rPr>
              <a:t>морбидного</a:t>
            </a:r>
            <a:r>
              <a:rPr lang="ru-RU" sz="3600" b="1" u="sng" dirty="0">
                <a:solidFill>
                  <a:schemeClr val="bg1"/>
                </a:solidFill>
              </a:rPr>
              <a:t> ожирения у </a:t>
            </a:r>
            <a:r>
              <a:rPr lang="ru-RU" sz="3600" b="1" u="sng" dirty="0" smtClean="0">
                <a:solidFill>
                  <a:schemeClr val="bg1"/>
                </a:solidFill>
              </a:rPr>
              <a:t>подростка</a:t>
            </a:r>
            <a:r>
              <a:rPr lang="en-US" sz="3600" b="1" u="sng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smtClean="0">
                <a:solidFill>
                  <a:schemeClr val="bg1"/>
                </a:solidFill>
              </a:rPr>
              <a:t>с дефицитом витамина </a:t>
            </a:r>
            <a:r>
              <a:rPr lang="en-US" sz="3600" b="1" u="sng" dirty="0" smtClean="0">
                <a:solidFill>
                  <a:schemeClr val="bg1"/>
                </a:solidFill>
              </a:rPr>
              <a:t>D</a:t>
            </a:r>
            <a:endParaRPr lang="ru-RU" sz="3600" b="1" u="sng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800800" cy="2808312"/>
          </a:xfrm>
        </p:spPr>
        <p:txBody>
          <a:bodyPr>
            <a:noAutofit/>
          </a:bodyPr>
          <a:lstStyle/>
          <a:p>
            <a:pPr algn="r"/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648866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Рязань,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305800" cy="137041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Клинический случай</a:t>
            </a: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: “</a:t>
            </a:r>
            <a:r>
              <a:rPr lang="ru-RU" sz="3600" b="1" u="sng" dirty="0" smtClean="0">
                <a:solidFill>
                  <a:schemeClr val="tx1"/>
                </a:solidFill>
              </a:rPr>
              <a:t>Опыт лечения </a:t>
            </a:r>
            <a:r>
              <a:rPr lang="ru-RU" sz="3600" b="1" u="sng" dirty="0" err="1" smtClean="0">
                <a:solidFill>
                  <a:schemeClr val="tx1"/>
                </a:solidFill>
              </a:rPr>
              <a:t>морбидного</a:t>
            </a:r>
            <a:r>
              <a:rPr lang="ru-RU" sz="3600" b="1" u="sng" dirty="0" smtClean="0">
                <a:solidFill>
                  <a:schemeClr val="tx1"/>
                </a:solidFill>
              </a:rPr>
              <a:t> ожирения у подростка с дефицитом витамина </a:t>
            </a:r>
            <a:r>
              <a:rPr lang="en-US" sz="3600" b="1" u="sng" dirty="0" smtClean="0">
                <a:solidFill>
                  <a:schemeClr val="tx1"/>
                </a:solidFill>
              </a:rPr>
              <a:t>D</a:t>
            </a:r>
            <a:r>
              <a:rPr lang="en-US" sz="3600" b="1" dirty="0" smtClean="0">
                <a:solidFill>
                  <a:schemeClr val="tx1"/>
                </a:solidFill>
              </a:rPr>
              <a:t>”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852936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Цель: </a:t>
            </a:r>
            <a:r>
              <a:rPr lang="ru-RU" sz="2800" dirty="0" smtClean="0"/>
              <a:t>оценить эффективность</a:t>
            </a:r>
            <a:r>
              <a:rPr lang="en-US" sz="2800" dirty="0" smtClean="0"/>
              <a:t> </a:t>
            </a:r>
            <a:r>
              <a:rPr lang="ru-RU" sz="2800" dirty="0" smtClean="0"/>
              <a:t>современной </a:t>
            </a:r>
            <a:r>
              <a:rPr lang="ru-RU" sz="2800" dirty="0" err="1" smtClean="0"/>
              <a:t>патогенетически</a:t>
            </a:r>
            <a:r>
              <a:rPr lang="ru-RU" sz="2800" dirty="0" smtClean="0"/>
              <a:t> обоснованной</a:t>
            </a:r>
            <a:r>
              <a:rPr lang="ru-RU" sz="2800" b="1" dirty="0" smtClean="0"/>
              <a:t> </a:t>
            </a:r>
            <a:r>
              <a:rPr lang="ru-RU" sz="2800" dirty="0" smtClean="0">
                <a:latin typeface="NewtonC"/>
              </a:rPr>
              <a:t>терапии </a:t>
            </a:r>
            <a:r>
              <a:rPr lang="ru-RU" sz="2800" dirty="0" err="1" smtClean="0">
                <a:latin typeface="NewtonC"/>
              </a:rPr>
              <a:t>морбидного</a:t>
            </a:r>
            <a:r>
              <a:rPr lang="ru-RU" sz="2800" dirty="0" smtClean="0">
                <a:latin typeface="NewtonC"/>
              </a:rPr>
              <a:t> ожирения у подростка с дефицитом витамина </a:t>
            </a:r>
            <a:r>
              <a:rPr lang="en-US" sz="2800" dirty="0" smtClean="0">
                <a:latin typeface="NewtonC"/>
              </a:rPr>
              <a:t>D</a:t>
            </a:r>
            <a:r>
              <a:rPr lang="ru-RU" sz="2800" dirty="0" smtClean="0">
                <a:latin typeface="NewtonC"/>
              </a:rPr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72008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Клинический случай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412776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Пациентка А</a:t>
            </a:r>
            <a:r>
              <a:rPr lang="ru-RU" sz="3200" dirty="0"/>
              <a:t>., 14 лет, полгода назад обратилась к эндокринологу с жалобами на повышенный вес . У эндокринолога не наблюдалась. </a:t>
            </a:r>
            <a:r>
              <a:rPr lang="ru-RU" sz="3200" dirty="0" smtClean="0"/>
              <a:t>Сопутствующие заболевания – хронический холецистит, дефицит витамина </a:t>
            </a:r>
            <a:r>
              <a:rPr lang="en-US" sz="3200" dirty="0" smtClean="0"/>
              <a:t>D.</a:t>
            </a:r>
            <a:endParaRPr lang="ru-RU" sz="3200" dirty="0"/>
          </a:p>
          <a:p>
            <a:endParaRPr lang="ru-RU" sz="3200" b="1" dirty="0"/>
          </a:p>
          <a:p>
            <a:r>
              <a:rPr lang="ru-RU" sz="3200" b="1" dirty="0"/>
              <a:t>Анамнез жизни</a:t>
            </a:r>
            <a:r>
              <a:rPr lang="en-US" sz="3200" dirty="0"/>
              <a:t>:</a:t>
            </a:r>
            <a:r>
              <a:rPr lang="ru-RU" sz="3200" dirty="0"/>
              <a:t> </a:t>
            </a:r>
            <a:endParaRPr lang="en-US" sz="3200" dirty="0" smtClean="0"/>
          </a:p>
          <a:p>
            <a:r>
              <a:rPr lang="ru-RU" sz="3200" dirty="0" smtClean="0"/>
              <a:t>У матери и отца избыточный вес всю жизнь.</a:t>
            </a:r>
            <a:endParaRPr lang="en-US" sz="3200" dirty="0" smtClean="0"/>
          </a:p>
          <a:p>
            <a:r>
              <a:rPr lang="ru-RU" sz="3200" dirty="0" smtClean="0"/>
              <a:t>ЧМТ </a:t>
            </a:r>
            <a:r>
              <a:rPr lang="ru-RU" sz="3200" dirty="0"/>
              <a:t>и операции отрицает.</a:t>
            </a:r>
          </a:p>
          <a:p>
            <a:r>
              <a:rPr lang="ru-RU" sz="3200" dirty="0" smtClean="0"/>
              <a:t>Менструации с 14 лет,  регулярны</a:t>
            </a:r>
            <a:r>
              <a:rPr lang="ru-RU" sz="2800" dirty="0" smtClean="0"/>
              <a:t>е.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>
                <a:solidFill>
                  <a:schemeClr val="tx1"/>
                </a:solidFill>
              </a:rPr>
              <a:t>Физикальное</a:t>
            </a:r>
            <a:r>
              <a:rPr lang="ru-RU" sz="4800" b="1" dirty="0">
                <a:solidFill>
                  <a:schemeClr val="tx1"/>
                </a:solidFill>
              </a:rPr>
              <a:t> обследование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836712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/>
          </a:p>
          <a:p>
            <a:r>
              <a:rPr lang="ru-RU" sz="3200" b="1" dirty="0"/>
              <a:t>Объективно</a:t>
            </a:r>
            <a:r>
              <a:rPr lang="en-US" sz="3200" dirty="0"/>
              <a:t>:</a:t>
            </a:r>
            <a:r>
              <a:rPr lang="ru-RU" sz="3200" dirty="0"/>
              <a:t> Рост 175 см. Вес 123 кг. ИМТ – </a:t>
            </a:r>
            <a:r>
              <a:rPr lang="ru-RU" sz="3200" dirty="0" smtClean="0"/>
              <a:t>40.16. Объем талии 121 см. </a:t>
            </a:r>
            <a:r>
              <a:rPr lang="ru-RU" sz="3200" dirty="0" err="1"/>
              <a:t>Стрии</a:t>
            </a:r>
            <a:r>
              <a:rPr lang="ru-RU" sz="3200" dirty="0"/>
              <a:t> на груди и ягодицах белого цвета. Кожные покровы обычной окраски. Щитовидная железа увеличена (2 степень), безболезненна при пальпации,  мягкой эластической консистенции,  глазных симптомов и тремора рук нет. Дыхательная систем без особенностей. В сердце - тоны </a:t>
            </a:r>
            <a:r>
              <a:rPr lang="ru-RU" sz="3200" dirty="0" smtClean="0"/>
              <a:t>ясные, </a:t>
            </a:r>
            <a:r>
              <a:rPr lang="ru-RU" sz="3200" dirty="0"/>
              <a:t>ритм правильный,  АД  135/ 85 мм. </a:t>
            </a:r>
            <a:r>
              <a:rPr lang="ru-RU" sz="3200" dirty="0" err="1"/>
              <a:t>рт</a:t>
            </a:r>
            <a:r>
              <a:rPr lang="ru-RU" sz="3200" dirty="0"/>
              <a:t>. ст. </a:t>
            </a:r>
            <a:endParaRPr lang="ru-RU" sz="3200" dirty="0" smtClean="0"/>
          </a:p>
          <a:p>
            <a:r>
              <a:rPr lang="ru-RU" sz="3200" dirty="0" smtClean="0"/>
              <a:t>ЧСС – 75 уд. в мин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64807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Лабораторные исследования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052736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300" dirty="0" smtClean="0"/>
          </a:p>
          <a:p>
            <a:r>
              <a:rPr lang="ru-RU" sz="2800" dirty="0" smtClean="0"/>
              <a:t>При </a:t>
            </a:r>
            <a:r>
              <a:rPr lang="ru-RU" sz="2800" dirty="0"/>
              <a:t>обследовании – ОАК  и ОАМ без патологии.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Глюкоза </a:t>
            </a:r>
            <a:r>
              <a:rPr lang="ru-RU" sz="2800" dirty="0"/>
              <a:t>крови 5.4 </a:t>
            </a:r>
            <a:r>
              <a:rPr lang="ru-RU" sz="2800" dirty="0" err="1"/>
              <a:t>ммоль</a:t>
            </a:r>
            <a:r>
              <a:rPr lang="ru-RU" sz="2800" dirty="0"/>
              <a:t>/л,   </a:t>
            </a:r>
          </a:p>
          <a:p>
            <a:endParaRPr lang="ru-RU" sz="2800" dirty="0" smtClean="0"/>
          </a:p>
          <a:p>
            <a:r>
              <a:rPr lang="ru-RU" sz="2800" dirty="0" err="1" smtClean="0"/>
              <a:t>Нв</a:t>
            </a:r>
            <a:r>
              <a:rPr lang="ru-RU" sz="2800" dirty="0" smtClean="0"/>
              <a:t> </a:t>
            </a:r>
            <a:r>
              <a:rPr lang="ru-RU" sz="2800" dirty="0"/>
              <a:t>А1с - 4.4¸ИРИ - 18.5 ,  </a:t>
            </a:r>
            <a:r>
              <a:rPr lang="ru-RU" sz="2800" dirty="0" err="1"/>
              <a:t>оХС</a:t>
            </a:r>
            <a:r>
              <a:rPr lang="ru-RU" sz="2800" dirty="0"/>
              <a:t> – 5.5 </a:t>
            </a:r>
            <a:r>
              <a:rPr lang="ru-RU" sz="2800" dirty="0" err="1"/>
              <a:t>ммоль</a:t>
            </a:r>
            <a:r>
              <a:rPr lang="ru-RU" sz="2800" dirty="0"/>
              <a:t>/л,  ЛПВП – 0.9ммоль/л, ЛПНП 4.7 </a:t>
            </a:r>
            <a:r>
              <a:rPr lang="ru-RU" sz="2800" dirty="0" err="1"/>
              <a:t>ммоль</a:t>
            </a:r>
            <a:r>
              <a:rPr lang="ru-RU" sz="2800" dirty="0"/>
              <a:t>/л,  КА 4.2 </a:t>
            </a:r>
            <a:r>
              <a:rPr lang="ru-RU" sz="2800" dirty="0" err="1"/>
              <a:t>ммоль</a:t>
            </a:r>
            <a:r>
              <a:rPr lang="ru-RU" sz="2800" dirty="0"/>
              <a:t>/л ,   ТГ 2.7</a:t>
            </a:r>
          </a:p>
          <a:p>
            <a:endParaRPr lang="ru-RU" sz="2800" dirty="0" smtClean="0"/>
          </a:p>
          <a:p>
            <a:r>
              <a:rPr lang="ru-RU" sz="2800" dirty="0" smtClean="0"/>
              <a:t>Биохимический </a:t>
            </a:r>
            <a:r>
              <a:rPr lang="ru-RU" sz="2800" dirty="0"/>
              <a:t>анализ - АЛТ 88 </a:t>
            </a:r>
            <a:r>
              <a:rPr lang="ru-RU" sz="2800" dirty="0" err="1"/>
              <a:t>Ед</a:t>
            </a:r>
            <a:r>
              <a:rPr lang="ru-RU" sz="2800" dirty="0"/>
              <a:t>/л  АСТ 40 </a:t>
            </a:r>
            <a:r>
              <a:rPr lang="ru-RU" sz="2800" dirty="0" err="1"/>
              <a:t>Ед</a:t>
            </a:r>
            <a:r>
              <a:rPr lang="ru-RU" sz="2800" dirty="0"/>
              <a:t>/л , ГГТП 115 </a:t>
            </a:r>
            <a:r>
              <a:rPr lang="ru-RU" sz="2800" dirty="0" err="1"/>
              <a:t>Ед</a:t>
            </a:r>
            <a:r>
              <a:rPr lang="ru-RU" sz="2800" dirty="0"/>
              <a:t>/л  ТТГ 4.3 </a:t>
            </a:r>
            <a:r>
              <a:rPr lang="ru-RU" sz="2800" dirty="0" err="1"/>
              <a:t>мкМЕ</a:t>
            </a:r>
            <a:r>
              <a:rPr lang="ru-RU" sz="2800" dirty="0"/>
              <a:t>/мл</a:t>
            </a:r>
            <a:br>
              <a:rPr lang="ru-RU" sz="2800" dirty="0"/>
            </a:br>
            <a:r>
              <a:rPr lang="ru-RU" sz="2800" dirty="0"/>
              <a:t>Т4 </a:t>
            </a:r>
            <a:r>
              <a:rPr lang="ru-RU" sz="2800" dirty="0" err="1"/>
              <a:t>св</a:t>
            </a:r>
            <a:r>
              <a:rPr lang="ru-RU" sz="2800" dirty="0"/>
              <a:t> 15.5 ,   АТ к ТПО – 128</a:t>
            </a:r>
            <a:r>
              <a:rPr lang="en-US" sz="2800" dirty="0"/>
              <a:t> </a:t>
            </a:r>
            <a:r>
              <a:rPr lang="ru-RU" sz="2800" dirty="0"/>
              <a:t>МЕ/мл, Витамин </a:t>
            </a:r>
            <a:r>
              <a:rPr lang="en-US" sz="2800" dirty="0" smtClean="0"/>
              <a:t>D</a:t>
            </a:r>
            <a:r>
              <a:rPr lang="ru-RU" sz="2800" dirty="0" smtClean="0"/>
              <a:t> – 14 </a:t>
            </a:r>
            <a:r>
              <a:rPr lang="ru-RU" sz="2800" dirty="0" err="1" smtClean="0"/>
              <a:t>Ед</a:t>
            </a:r>
            <a:r>
              <a:rPr lang="ru-RU" sz="2800" dirty="0" smtClean="0"/>
              <a:t>/л </a:t>
            </a:r>
            <a:endParaRPr lang="ru-RU" sz="2800" dirty="0"/>
          </a:p>
          <a:p>
            <a:endParaRPr lang="ru-RU" sz="23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Лабораторные исследования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700808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УЗИ ЩЖ - </a:t>
            </a:r>
            <a:r>
              <a:rPr lang="en-US" sz="2800" dirty="0" smtClean="0"/>
              <a:t>V</a:t>
            </a:r>
            <a:r>
              <a:rPr lang="ru-RU" sz="2800" dirty="0" smtClean="0"/>
              <a:t> 35.4 см</a:t>
            </a:r>
            <a:r>
              <a:rPr lang="ru-RU" sz="2800" baseline="30000" dirty="0" smtClean="0"/>
              <a:t>3  </a:t>
            </a:r>
            <a:r>
              <a:rPr lang="ru-RU" sz="2800" dirty="0" smtClean="0"/>
              <a:t>,  </a:t>
            </a:r>
            <a:r>
              <a:rPr lang="ru-RU" sz="2800" dirty="0" err="1" smtClean="0"/>
              <a:t>эхогенность</a:t>
            </a:r>
            <a:r>
              <a:rPr lang="ru-RU" sz="2800" dirty="0" smtClean="0"/>
              <a:t> снижена, структура неоднородна .</a:t>
            </a:r>
          </a:p>
          <a:p>
            <a:endParaRPr lang="ru-RU" sz="2800" dirty="0" smtClean="0"/>
          </a:p>
          <a:p>
            <a:r>
              <a:rPr lang="ru-RU" sz="2800" dirty="0" smtClean="0"/>
              <a:t>УЗИ брюшной полости – печень увеличена в размере  - 164 мм,  + 4  см из под реберной дуги, “блестит”, </a:t>
            </a:r>
            <a:r>
              <a:rPr lang="ru-RU" sz="2800" dirty="0" err="1" smtClean="0"/>
              <a:t>эхогенность</a:t>
            </a:r>
            <a:r>
              <a:rPr lang="ru-RU" sz="2800" dirty="0" smtClean="0"/>
              <a:t> повышена. Желчный пузырь увеличен  - 88мм на 32 мм, стенка 4 мм, содержимое неоднородное, имеется  взвесь,  конкременты отсутствуют.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Клинический диагноз</a:t>
            </a:r>
            <a:br>
              <a:rPr lang="ru-RU" sz="5400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9144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/>
              <a:t>Конституционально</a:t>
            </a:r>
            <a:r>
              <a:rPr lang="ru-RU" sz="3200" dirty="0"/>
              <a:t> – экзогенное ожирение </a:t>
            </a:r>
            <a:r>
              <a:rPr lang="en-US" sz="3200" dirty="0"/>
              <a:t>III </a:t>
            </a:r>
            <a:r>
              <a:rPr lang="ru-RU" sz="3200" dirty="0"/>
              <a:t> степени.</a:t>
            </a:r>
          </a:p>
          <a:p>
            <a:endParaRPr lang="ru-RU" sz="3200" dirty="0"/>
          </a:p>
          <a:p>
            <a:r>
              <a:rPr lang="ru-RU" sz="3200" dirty="0" err="1"/>
              <a:t>Аутоимунный</a:t>
            </a:r>
            <a:r>
              <a:rPr lang="ru-RU" sz="3200" dirty="0"/>
              <a:t> </a:t>
            </a:r>
            <a:r>
              <a:rPr lang="ru-RU" sz="3200" dirty="0" err="1"/>
              <a:t>тиреоидит</a:t>
            </a:r>
            <a:r>
              <a:rPr lang="ru-RU" sz="3200" dirty="0"/>
              <a:t>, гипертрофическая форма, </a:t>
            </a:r>
            <a:r>
              <a:rPr lang="en-US" sz="3200" dirty="0"/>
              <a:t>c</a:t>
            </a:r>
            <a:r>
              <a:rPr lang="ru-RU" sz="3200" dirty="0" err="1"/>
              <a:t>убклинический</a:t>
            </a:r>
            <a:r>
              <a:rPr lang="ru-RU" sz="3200" dirty="0"/>
              <a:t> гипотиреоз.</a:t>
            </a:r>
          </a:p>
          <a:p>
            <a:endParaRPr lang="ru-RU" sz="3200" dirty="0"/>
          </a:p>
          <a:p>
            <a:r>
              <a:rPr lang="ru-RU" sz="3200" dirty="0"/>
              <a:t>Дефицит витамина </a:t>
            </a:r>
            <a:r>
              <a:rPr lang="en-US" sz="3200" dirty="0"/>
              <a:t>D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НАЖБП: </a:t>
            </a:r>
            <a:r>
              <a:rPr lang="ru-RU" sz="3200" dirty="0" err="1"/>
              <a:t>стеатогепатит</a:t>
            </a:r>
            <a:r>
              <a:rPr lang="ru-RU" sz="3200" dirty="0"/>
              <a:t> минимальной степени активности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2008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Проводимое лечение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40768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1) Диета,  редуцированная по жирам и углеводам</a:t>
            </a:r>
          </a:p>
          <a:p>
            <a:endParaRPr lang="ru-RU" sz="3200" dirty="0"/>
          </a:p>
          <a:p>
            <a:r>
              <a:rPr lang="ru-RU" sz="3200" dirty="0"/>
              <a:t>2) ЛФК</a:t>
            </a:r>
          </a:p>
          <a:p>
            <a:endParaRPr lang="ru-RU" sz="3200" dirty="0"/>
          </a:p>
          <a:p>
            <a:r>
              <a:rPr lang="ru-RU" sz="3200" dirty="0"/>
              <a:t>3) </a:t>
            </a:r>
            <a:r>
              <a:rPr lang="ru-RU" sz="3200" dirty="0" err="1"/>
              <a:t>Ксеникал</a:t>
            </a:r>
            <a:r>
              <a:rPr lang="ru-RU" sz="3200" dirty="0"/>
              <a:t> 120мг по 1 капсуле 3 раза в день во время основных приемов пищи, до целевого уровня массы тела</a:t>
            </a:r>
          </a:p>
          <a:p>
            <a:endParaRPr lang="ru-RU" sz="3200" dirty="0"/>
          </a:p>
          <a:p>
            <a:r>
              <a:rPr lang="ru-RU" sz="3200" dirty="0"/>
              <a:t>4) </a:t>
            </a:r>
            <a:r>
              <a:rPr lang="en-US" sz="3200" dirty="0"/>
              <a:t>C</a:t>
            </a:r>
            <a:r>
              <a:rPr lang="ru-RU" sz="3200" dirty="0" err="1"/>
              <a:t>елмевит</a:t>
            </a:r>
            <a:r>
              <a:rPr lang="ru-RU" sz="3200" dirty="0"/>
              <a:t> по 1 таб. 1 раз в день во время всего периода приема </a:t>
            </a:r>
            <a:r>
              <a:rPr lang="ru-RU" sz="3200" dirty="0" err="1"/>
              <a:t>ксеникала</a:t>
            </a:r>
            <a:r>
              <a:rPr lang="ru-RU" sz="32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71691"/>
            <a:ext cx="896448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3600" b="1" u="sng" dirty="0" smtClean="0"/>
              <a:t>Механизм действия</a:t>
            </a:r>
            <a:r>
              <a:rPr lang="ru-RU" altLang="ru-RU" sz="3600" b="1" dirty="0" smtClean="0"/>
              <a:t> </a:t>
            </a:r>
            <a:r>
              <a:rPr lang="ru-RU" altLang="ru-RU" sz="3600" b="1" i="1" dirty="0" err="1" smtClean="0"/>
              <a:t>ксеникала</a:t>
            </a:r>
            <a:endParaRPr lang="ru-RU" altLang="ru-RU" sz="3600" b="1" i="1" dirty="0" smtClean="0"/>
          </a:p>
          <a:p>
            <a:pPr algn="ctr">
              <a:defRPr/>
            </a:pPr>
            <a:endParaRPr lang="en-US" altLang="ru-RU" sz="3600" i="1" dirty="0" smtClean="0">
              <a:latin typeface="Tahoma" pitchFamily="34" charset="0"/>
            </a:endParaRPr>
          </a:p>
          <a:p>
            <a:pPr algn="ctr">
              <a:buFontTx/>
              <a:buChar char="•"/>
              <a:defRPr/>
            </a:pPr>
            <a:r>
              <a:rPr lang="ru-RU" altLang="ru-RU" sz="3600" dirty="0" err="1" smtClean="0"/>
              <a:t>Ксеникал</a:t>
            </a:r>
            <a:r>
              <a:rPr lang="ru-RU" altLang="ru-RU" sz="3600" b="1" dirty="0" smtClean="0"/>
              <a:t> </a:t>
            </a:r>
            <a:r>
              <a:rPr lang="ru-RU" altLang="ru-RU" sz="3600" dirty="0" smtClean="0"/>
              <a:t>действует в кишечнике, препятствуя всасыванию и усвоению 30% жира, поступающего с пищей</a:t>
            </a:r>
          </a:p>
          <a:p>
            <a:pPr algn="ctr">
              <a:buFontTx/>
              <a:buChar char="•"/>
              <a:defRPr/>
            </a:pPr>
            <a:endParaRPr lang="ru-RU" altLang="ru-RU" sz="3600" dirty="0" smtClean="0"/>
          </a:p>
          <a:p>
            <a:pPr algn="ctr">
              <a:buFontTx/>
              <a:buChar char="•"/>
              <a:defRPr/>
            </a:pPr>
            <a:r>
              <a:rPr lang="ru-RU" altLang="ru-RU" sz="3600" dirty="0" smtClean="0"/>
              <a:t>Этот жир выводится естественным путем, а снижение веса происходит за счет расщепления жира, накопленного  вокруг талии и в подкожно-жировой клетчатке </a:t>
            </a:r>
            <a:endParaRPr lang="ru-RU" alt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05800" cy="1143000"/>
          </a:xfrm>
        </p:spPr>
        <p:txBody>
          <a:bodyPr>
            <a:normAutofit/>
          </a:bodyPr>
          <a:lstStyle/>
          <a:p>
            <a:r>
              <a:rPr lang="ru-RU" altLang="ru-RU" sz="4000" b="1" u="sng" dirty="0" smtClean="0">
                <a:solidFill>
                  <a:schemeClr val="tx1"/>
                </a:solidFill>
              </a:rPr>
              <a:t>Показания к назначению </a:t>
            </a:r>
            <a:r>
              <a:rPr lang="ru-RU" altLang="ru-RU" sz="4000" b="1" u="sng" dirty="0" err="1" smtClean="0">
                <a:solidFill>
                  <a:schemeClr val="tx1"/>
                </a:solidFill>
              </a:rPr>
              <a:t>ксеникала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00808"/>
            <a:ext cx="9144000" cy="4639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400"/>
              </a:spcBef>
              <a:buClr>
                <a:srgbClr val="9BBB59"/>
              </a:buClr>
              <a:defRPr/>
            </a:pPr>
            <a:r>
              <a:rPr lang="ru-RU" altLang="ru-RU" sz="4000" dirty="0" smtClean="0"/>
              <a:t>-Ожирение  - ИМТ ≥ 30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9BBB59"/>
              </a:buClr>
              <a:defRPr/>
            </a:pPr>
            <a:endParaRPr lang="ru-RU" altLang="ru-RU" sz="4000" dirty="0" smtClean="0"/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9BBB59"/>
              </a:buClr>
              <a:defRPr/>
            </a:pPr>
            <a:r>
              <a:rPr lang="ru-RU" altLang="ru-RU" sz="4000" dirty="0" smtClean="0"/>
              <a:t>-Избыточная масса тела  -  ИМТ ≥ 28 в сочетании с факторами риска, а именно: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altLang="ru-RU" sz="4000" dirty="0" smtClean="0"/>
              <a:t>                  ИБС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altLang="ru-RU" sz="4000" dirty="0" smtClean="0"/>
              <a:t>                  Атеросклероз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altLang="ru-RU" sz="4000" dirty="0" smtClean="0"/>
              <a:t>                  СД 2 типа</a:t>
            </a:r>
          </a:p>
          <a:p>
            <a:pPr>
              <a:lnSpc>
                <a:spcPct val="80000"/>
              </a:lnSpc>
              <a:spcBef>
                <a:spcPct val="0"/>
              </a:spcBef>
              <a:defRPr/>
            </a:pPr>
            <a:r>
              <a:rPr lang="ru-RU" altLang="ru-RU" sz="4000" dirty="0" smtClean="0"/>
              <a:t>                  Апноэ во сне</a:t>
            </a:r>
            <a:endParaRPr lang="ru-RU" alt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Проводимое лечение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40768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4) </a:t>
            </a:r>
            <a:r>
              <a:rPr lang="ru-RU" sz="3200" dirty="0" err="1"/>
              <a:t>Эутирокс</a:t>
            </a:r>
            <a:r>
              <a:rPr lang="ru-RU" sz="3200" dirty="0"/>
              <a:t> по 100 мкг по  1 таб. за 30 мин до еды утром под контролем ТТГ  и УЗИ ЩЖ постоянно </a:t>
            </a:r>
          </a:p>
          <a:p>
            <a:endParaRPr lang="ru-RU" sz="3200" dirty="0"/>
          </a:p>
          <a:p>
            <a:r>
              <a:rPr lang="ru-RU" sz="3200" dirty="0"/>
              <a:t>5) </a:t>
            </a:r>
            <a:r>
              <a:rPr lang="ru-RU" sz="3200" dirty="0" err="1"/>
              <a:t>Аквадетрим</a:t>
            </a:r>
            <a:r>
              <a:rPr lang="ru-RU" sz="3200" dirty="0"/>
              <a:t> 10 капель утром под контролем вит Д до 1 года</a:t>
            </a:r>
          </a:p>
          <a:p>
            <a:endParaRPr lang="ru-RU" sz="3200" dirty="0"/>
          </a:p>
          <a:p>
            <a:r>
              <a:rPr lang="ru-RU" sz="3200" dirty="0"/>
              <a:t>6) </a:t>
            </a:r>
            <a:r>
              <a:rPr lang="ru-RU" sz="3200" dirty="0" err="1"/>
              <a:t>Урсосан</a:t>
            </a:r>
            <a:r>
              <a:rPr lang="ru-RU" sz="3200" dirty="0"/>
              <a:t> 250 мг по 4 капсулы на ночь - 6 </a:t>
            </a:r>
            <a:r>
              <a:rPr lang="ru-RU" sz="3200" dirty="0" err="1"/>
              <a:t>мес</a:t>
            </a:r>
            <a:endParaRPr lang="ru-RU" sz="3200" dirty="0"/>
          </a:p>
          <a:p>
            <a:r>
              <a:rPr lang="ru-RU" sz="3200" dirty="0"/>
              <a:t> </a:t>
            </a:r>
          </a:p>
          <a:p>
            <a:r>
              <a:rPr lang="ru-RU" sz="3200" dirty="0"/>
              <a:t>7)</a:t>
            </a:r>
            <a:r>
              <a:rPr lang="ru-RU" sz="3200" dirty="0" err="1"/>
              <a:t>Гептрал</a:t>
            </a:r>
            <a:r>
              <a:rPr lang="ru-RU" sz="3200" dirty="0"/>
              <a:t> 400 мг по 1 капсуле 2 раза в день - 1 месяц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7"/>
            <a:ext cx="66967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/>
              <a:t>Ожирение</a:t>
            </a:r>
            <a:endParaRPr lang="ru-RU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68761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/>
              <a:t>Ожирение - хроническое, рецидивирующее, многофакторное </a:t>
            </a:r>
            <a:r>
              <a:rPr lang="ru-RU" sz="3200" dirty="0" err="1"/>
              <a:t>нейроповеденческое</a:t>
            </a:r>
            <a:r>
              <a:rPr lang="ru-RU" sz="3200" dirty="0"/>
              <a:t> заболевание, при котором увеличение жира в организме способствует дисфункции жировой ткани и биомеханическому воздействию жировой ткани на окружающие ткани с развитием метаболических и психосоциальных последствий для здоровья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0932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American Society for Metabolic &amp; Bariatric Surgery Updates to the 2014-2015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05800" cy="194421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Через 6 месяцев терапии были получены следующие результаты</a:t>
            </a:r>
            <a:br>
              <a:rPr lang="ru-RU" sz="3600" b="1" dirty="0">
                <a:solidFill>
                  <a:schemeClr val="tx1"/>
                </a:solidFill>
              </a:rPr>
            </a:b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484784"/>
          <a:ext cx="914400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464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Норма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До лечения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После лечения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46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Вес</a:t>
                      </a:r>
                    </a:p>
                    <a:p>
                      <a:pPr algn="ctr"/>
                      <a:r>
                        <a:rPr lang="ru-RU" sz="1800" b="1" dirty="0" smtClean="0"/>
                        <a:t>Талия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60 </a:t>
                      </a:r>
                      <a:r>
                        <a:rPr lang="ru-RU" sz="1800" b="1" dirty="0" smtClean="0"/>
                        <a:t>– </a:t>
                      </a:r>
                      <a:r>
                        <a:rPr lang="ru-RU" sz="1800" b="1" dirty="0"/>
                        <a:t>65 </a:t>
                      </a:r>
                      <a:r>
                        <a:rPr lang="ru-RU" sz="1800" b="1" dirty="0" smtClean="0"/>
                        <a:t>кг</a:t>
                      </a:r>
                    </a:p>
                    <a:p>
                      <a:pPr algn="ctr"/>
                      <a:r>
                        <a:rPr lang="en-US" sz="1800" b="1" dirty="0" smtClean="0"/>
                        <a:t>&lt;84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123 кг</a:t>
                      </a:r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121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100 кг</a:t>
                      </a:r>
                      <a:endParaRPr lang="en-US" sz="1800" b="1" dirty="0" smtClean="0"/>
                    </a:p>
                    <a:p>
                      <a:pPr algn="ctr"/>
                      <a:r>
                        <a:rPr lang="en-US" sz="1800" b="1" dirty="0" smtClean="0"/>
                        <a:t>110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18,7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 9,1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46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ИМТ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18,5 – 24,9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40, 16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32,65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18,7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</a:t>
                      </a:r>
                      <a:r>
                        <a:rPr lang="ru-RU" sz="1800" b="1" dirty="0" smtClean="0"/>
                        <a:t>АД</a:t>
                      </a:r>
                    </a:p>
                    <a:p>
                      <a:pPr algn="ctr"/>
                      <a:r>
                        <a:rPr lang="en-US" sz="1800" b="1" dirty="0" smtClean="0"/>
                        <a:t>d</a:t>
                      </a:r>
                      <a:r>
                        <a:rPr lang="ru-RU" sz="1800" b="1" dirty="0" smtClean="0"/>
                        <a:t>АД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kumimoji="0" lang="en-US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kumimoji="0" lang="ru-RU" sz="1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kumimoji="0" lang="en-US" sz="18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kumimoji="0" lang="ru-RU" sz="1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kumimoji="0" lang="ru-RU" sz="18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46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Глюкоза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3,3 - 5 </a:t>
                      </a:r>
                      <a:r>
                        <a:rPr kumimoji="0" lang="ru-RU" sz="1800" b="1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/л.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/л,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/л, 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18,5</a:t>
                      </a:r>
                      <a:endParaRPr lang="ru-RU" sz="1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46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Общий</a:t>
                      </a:r>
                      <a:r>
                        <a:rPr lang="ru-RU" sz="1800" b="1" baseline="0" dirty="0"/>
                        <a:t> холестерин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&lt;5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464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ЛПВП </a:t>
                      </a:r>
                    </a:p>
                    <a:p>
                      <a:pPr algn="ctr"/>
                      <a:r>
                        <a:rPr lang="ru-RU" sz="1800" b="1" dirty="0"/>
                        <a:t>ЛПНП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0,78-1,68 </a:t>
                      </a:r>
                    </a:p>
                    <a:p>
                      <a:pPr algn="ctr"/>
                      <a:r>
                        <a:rPr lang="en-US" sz="1800" b="1" dirty="0"/>
                        <a:t>1,95-4,5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0.9</a:t>
                      </a:r>
                      <a:r>
                        <a:rPr kumimoji="0"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</a:t>
                      </a:r>
                      <a:r>
                        <a:rPr kumimoji="0"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</a:t>
                      </a:r>
                      <a:endParaRPr lang="ru-RU" sz="1800" b="1" dirty="0"/>
                    </a:p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kumimoji="0"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ммоль</a:t>
                      </a:r>
                      <a:r>
                        <a:rPr kumimoji="0"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11,1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14,9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3166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КА</a:t>
                      </a:r>
                    </a:p>
                    <a:p>
                      <a:pPr algn="ctr"/>
                      <a:r>
                        <a:rPr lang="ru-RU" sz="1800" b="1" dirty="0"/>
                        <a:t>ТГ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3 </a:t>
                      </a:r>
                    </a:p>
                    <a:p>
                      <a:pPr algn="ctr"/>
                      <a:r>
                        <a:rPr lang="ru-RU" sz="1800" b="1" dirty="0"/>
                        <a:t>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4,2</a:t>
                      </a:r>
                    </a:p>
                    <a:p>
                      <a:pPr algn="ctr"/>
                      <a:r>
                        <a:rPr lang="ru-RU" sz="1800" b="1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/>
                        <a:t>3,9 </a:t>
                      </a:r>
                    </a:p>
                    <a:p>
                      <a:pPr algn="ctr"/>
                      <a:r>
                        <a:rPr lang="ru-RU" sz="1800" b="1" dirty="0"/>
                        <a:t>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7,2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FF0000"/>
                          </a:solidFill>
                        </a:rPr>
                        <a:t>29,7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8676456" y="357301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8676456" y="2204864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76456" y="285293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8676456" y="4221088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8676456" y="5517232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8676456" y="6165304"/>
            <a:ext cx="216024" cy="4766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676456" y="4869160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76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7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505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64704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Норма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До начала лечения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После</a:t>
                      </a:r>
                      <a:r>
                        <a:rPr lang="ru-RU" sz="1700" baseline="0" dirty="0"/>
                        <a:t> проводимого лечения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0053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АЛТ</a:t>
                      </a:r>
                    </a:p>
                    <a:p>
                      <a:pPr algn="ctr"/>
                      <a:r>
                        <a:rPr lang="ru-RU" sz="1700" b="1" dirty="0"/>
                        <a:t>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37 ЕД/л</a:t>
                      </a:r>
                    </a:p>
                    <a:p>
                      <a:pPr algn="ctr"/>
                      <a:r>
                        <a:rPr lang="ru-RU" sz="1700" b="1" dirty="0"/>
                        <a:t>36 ЕД/ 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88 </a:t>
                      </a:r>
                    </a:p>
                    <a:p>
                      <a:pPr algn="ctr"/>
                      <a:r>
                        <a:rPr lang="ru-RU" sz="1700" b="1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40</a:t>
                      </a:r>
                    </a:p>
                    <a:p>
                      <a:pPr algn="ctr"/>
                      <a:r>
                        <a:rPr lang="ru-RU" sz="1700" b="1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55,5</a:t>
                      </a:r>
                    </a:p>
                    <a:p>
                      <a:pPr algn="ctr"/>
                      <a:r>
                        <a:rPr lang="en-US" sz="1700" b="1" dirty="0" smtClean="0"/>
                        <a:t>10</a:t>
                      </a:r>
                      <a:endParaRPr lang="ru-RU" sz="17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1592">
                <a:tc>
                  <a:txBody>
                    <a:bodyPr/>
                    <a:lstStyle/>
                    <a:p>
                      <a:pPr algn="ctr"/>
                      <a:endParaRPr lang="ru-RU" sz="1700" b="1" dirty="0" smtClean="0"/>
                    </a:p>
                    <a:p>
                      <a:pPr algn="ctr"/>
                      <a:r>
                        <a:rPr lang="ru-RU" sz="1700" b="1" dirty="0" smtClean="0"/>
                        <a:t>ГГТП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b="1" dirty="0"/>
                    </a:p>
                    <a:p>
                      <a:pPr algn="ctr"/>
                      <a:r>
                        <a:rPr lang="ru-RU" sz="1700" b="1" dirty="0"/>
                        <a:t>72 </a:t>
                      </a:r>
                      <a:r>
                        <a:rPr kumimoji="0" lang="ru-RU" sz="1700" b="1" i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</a:t>
                      </a:r>
                      <a:r>
                        <a:rPr kumimoji="0" lang="ru-RU" sz="17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/л</a:t>
                      </a:r>
                      <a:r>
                        <a:rPr lang="ru-RU" sz="1700" b="1" dirty="0"/>
                        <a:t/>
                      </a:r>
                      <a:br>
                        <a:rPr lang="ru-RU" sz="1700" b="1" dirty="0"/>
                      </a:b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b="1" dirty="0"/>
                    </a:p>
                    <a:p>
                      <a:pPr algn="ctr"/>
                      <a:r>
                        <a:rPr lang="ru-RU" sz="1700" b="1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b="1" dirty="0"/>
                    </a:p>
                    <a:p>
                      <a:pPr algn="ctr"/>
                      <a:r>
                        <a:rPr lang="ru-RU" sz="1700" b="1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 smtClean="0"/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30,5</a:t>
                      </a:r>
                      <a:endParaRPr lang="ru-RU" sz="1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1328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ТТГ</a:t>
                      </a:r>
                    </a:p>
                    <a:p>
                      <a:pPr algn="ctr"/>
                      <a:r>
                        <a:rPr lang="ru-RU" sz="1700" b="1" dirty="0"/>
                        <a:t>Т4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0,2-3,5</a:t>
                      </a:r>
                    </a:p>
                    <a:p>
                      <a:pPr algn="ctr"/>
                      <a:r>
                        <a:rPr lang="ru-RU" sz="1700" b="1" dirty="0"/>
                        <a:t>10,3- 24,5 </a:t>
                      </a:r>
                      <a:r>
                        <a:rPr lang="ru-RU" sz="1700" b="1" dirty="0" err="1"/>
                        <a:t>пмоль</a:t>
                      </a:r>
                      <a:r>
                        <a:rPr lang="ru-RU" sz="1700" b="1" dirty="0"/>
                        <a:t>/л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4,3</a:t>
                      </a:r>
                    </a:p>
                    <a:p>
                      <a:pPr algn="ctr"/>
                      <a:r>
                        <a:rPr lang="ru-RU" sz="1700" b="1" dirty="0"/>
                        <a:t>15,5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/>
                        <a:t>1,5 </a:t>
                      </a:r>
                    </a:p>
                    <a:p>
                      <a:pPr algn="ctr"/>
                      <a:r>
                        <a:rPr lang="ru-RU" sz="1700" b="1" dirty="0"/>
                        <a:t>16,</a:t>
                      </a:r>
                      <a:r>
                        <a:rPr lang="ru-RU" sz="1700" b="1" baseline="0" dirty="0"/>
                        <a:t>5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34,8</a:t>
                      </a:r>
                      <a:endParaRPr lang="ru-RU" sz="1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4315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ЩЖ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7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7,2 </a:t>
                      </a:r>
                      <a:r>
                        <a:rPr kumimoji="0" lang="ru-RU" sz="17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— 10,0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35.4 </a:t>
                      </a:r>
                      <a:r>
                        <a:rPr lang="ru-RU" sz="1700" b="1" dirty="0"/>
                        <a:t>см</a:t>
                      </a:r>
                      <a:r>
                        <a:rPr lang="ru-RU" sz="1700" b="1" baseline="30000" dirty="0"/>
                        <a:t>3 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16 </a:t>
                      </a:r>
                      <a:r>
                        <a:rPr lang="ru-RU" sz="1700" b="1" dirty="0"/>
                        <a:t>см</a:t>
                      </a:r>
                      <a:r>
                        <a:rPr lang="ru-RU" sz="1700" b="1" baseline="30000" dirty="0"/>
                        <a:t>3 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45,2</a:t>
                      </a:r>
                      <a:endParaRPr lang="ru-RU" sz="1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endParaRPr lang="ru-RU" sz="1700" b="1" dirty="0"/>
                    </a:p>
                    <a:p>
                      <a:pPr algn="ctr"/>
                      <a:r>
                        <a:rPr lang="ru-RU" sz="1700" b="1" dirty="0"/>
                        <a:t>Витамин 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700" b="1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700" b="1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 –</a:t>
                      </a:r>
                      <a:r>
                        <a:rPr kumimoji="0" lang="ru-RU" sz="1700" b="1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65 мг/мл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b="1" dirty="0"/>
                    </a:p>
                    <a:p>
                      <a:pPr algn="ctr"/>
                      <a:r>
                        <a:rPr lang="ru-RU" sz="1700" b="1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b="1" dirty="0"/>
                    </a:p>
                    <a:p>
                      <a:pPr algn="ctr"/>
                      <a:r>
                        <a:rPr lang="ru-RU" sz="1700" b="1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700" b="1" dirty="0" smtClean="0"/>
                    </a:p>
                    <a:p>
                      <a:pPr algn="ctr"/>
                      <a:r>
                        <a:rPr lang="en-US" sz="1700" b="1" dirty="0" smtClean="0">
                          <a:solidFill>
                            <a:srgbClr val="FF0000"/>
                          </a:solidFill>
                        </a:rPr>
                        <a:t>113,3</a:t>
                      </a:r>
                      <a:endParaRPr lang="ru-RU" sz="17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6323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 smtClean="0"/>
                        <a:t>УЗИ </a:t>
                      </a:r>
                      <a:r>
                        <a:rPr lang="ru-RU" sz="1700" b="1" dirty="0"/>
                        <a:t>печени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 мм  + 4  см из под реберной дуги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156 мм  + 1  см из под реберной дуги</a:t>
                      </a:r>
                      <a:endParaRPr lang="ru-RU" sz="1700" b="1" dirty="0"/>
                    </a:p>
                    <a:p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endParaRPr lang="ru-RU" sz="1700" b="1" dirty="0"/>
                    </a:p>
                    <a:p>
                      <a:pPr algn="ctr"/>
                      <a:r>
                        <a:rPr lang="ru-RU" sz="1700" b="1" dirty="0"/>
                        <a:t>УЗИ ЖП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 на 32 мм,   стенка 4 мм</a:t>
                      </a:r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на 30 мм,   стенка 3 мм</a:t>
                      </a:r>
                      <a:endParaRPr lang="ru-RU" sz="1700" b="1" dirty="0"/>
                    </a:p>
                    <a:p>
                      <a:endParaRPr lang="ru-R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8028384" y="6021288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532440" y="3501008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8532440" y="2708920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8532440" y="1844824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8532440" y="1052736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верх 20"/>
          <p:cNvSpPr/>
          <p:nvPr/>
        </p:nvSpPr>
        <p:spPr>
          <a:xfrm>
            <a:off x="8532440" y="4077072"/>
            <a:ext cx="216024" cy="576064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8028384" y="4941168"/>
            <a:ext cx="2880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Выводы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62880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ewtonC"/>
              </a:rPr>
              <a:t> </a:t>
            </a:r>
            <a:r>
              <a:rPr lang="ru-RU" sz="2800" dirty="0" smtClean="0">
                <a:latin typeface="NewtonC"/>
              </a:rPr>
              <a:t>Лечение ожирения посредством комбинации </a:t>
            </a:r>
            <a:r>
              <a:rPr lang="ru-RU" sz="2800" dirty="0" err="1" smtClean="0">
                <a:latin typeface="NewtonC"/>
              </a:rPr>
              <a:t>немедикаментозных</a:t>
            </a:r>
            <a:r>
              <a:rPr lang="ru-RU" sz="2800" dirty="0" smtClean="0">
                <a:latin typeface="NewtonC"/>
              </a:rPr>
              <a:t> методов (диеты, физической активности) и лекарственной терапии (</a:t>
            </a:r>
            <a:r>
              <a:rPr lang="ru-RU" sz="2800" dirty="0" err="1" smtClean="0">
                <a:latin typeface="NewtonC"/>
              </a:rPr>
              <a:t>орлистатом</a:t>
            </a:r>
            <a:r>
              <a:rPr lang="ru-RU" sz="2800" dirty="0" smtClean="0">
                <a:latin typeface="NewtonC"/>
              </a:rPr>
              <a:t> и витамином </a:t>
            </a:r>
            <a:r>
              <a:rPr lang="en-US" sz="2800" dirty="0" err="1" smtClean="0">
                <a:latin typeface="NewtonC"/>
              </a:rPr>
              <a:t>D</a:t>
            </a:r>
            <a:r>
              <a:rPr lang="ru-RU" sz="2800" dirty="0" smtClean="0">
                <a:latin typeface="NewtonC"/>
              </a:rPr>
              <a:t>) является эффективным и </a:t>
            </a:r>
            <a:r>
              <a:rPr lang="ru-RU" sz="2800" dirty="0" err="1" smtClean="0">
                <a:latin typeface="NewtonC"/>
              </a:rPr>
              <a:t>патогентически</a:t>
            </a:r>
            <a:r>
              <a:rPr lang="ru-RU" sz="2800" dirty="0" smtClean="0">
                <a:latin typeface="NewtonC"/>
              </a:rPr>
              <a:t> обоснованным у подростка с </a:t>
            </a:r>
            <a:r>
              <a:rPr lang="ru-RU" sz="2800" dirty="0" err="1" smtClean="0">
                <a:latin typeface="NewtonC"/>
              </a:rPr>
              <a:t>морбидным</a:t>
            </a:r>
            <a:r>
              <a:rPr lang="ru-RU" sz="2800" dirty="0" smtClean="0">
                <a:latin typeface="NewtonC"/>
              </a:rPr>
              <a:t> ожирением и дефицитом витамина </a:t>
            </a:r>
            <a:r>
              <a:rPr lang="en-US" sz="2800" dirty="0" err="1" smtClean="0">
                <a:latin typeface="NewtonC"/>
              </a:rPr>
              <a:t>D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Содержимое 3" descr="98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90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0" y="404664"/>
            <a:ext cx="9169400" cy="6309320"/>
            <a:chOff x="301" y="429"/>
            <a:chExt cx="5222" cy="3368"/>
          </a:xfrm>
        </p:grpSpPr>
        <p:sp>
          <p:nvSpPr>
            <p:cNvPr id="4" name="Freeform 4"/>
            <p:cNvSpPr>
              <a:spLocks/>
            </p:cNvSpPr>
            <p:nvPr/>
          </p:nvSpPr>
          <p:spPr bwMode="ltGray">
            <a:xfrm>
              <a:off x="2521" y="1821"/>
              <a:ext cx="1082" cy="1505"/>
            </a:xfrm>
            <a:custGeom>
              <a:avLst/>
              <a:gdLst>
                <a:gd name="T0" fmla="*/ 0 w 3244"/>
                <a:gd name="T1" fmla="*/ 0 h 4516"/>
                <a:gd name="T2" fmla="*/ 0 w 3244"/>
                <a:gd name="T3" fmla="*/ 0 h 4516"/>
                <a:gd name="T4" fmla="*/ 0 w 3244"/>
                <a:gd name="T5" fmla="*/ 0 h 4516"/>
                <a:gd name="T6" fmla="*/ 0 w 3244"/>
                <a:gd name="T7" fmla="*/ 0 h 4516"/>
                <a:gd name="T8" fmla="*/ 0 w 3244"/>
                <a:gd name="T9" fmla="*/ 0 h 4516"/>
                <a:gd name="T10" fmla="*/ 0 w 3244"/>
                <a:gd name="T11" fmla="*/ 0 h 4516"/>
                <a:gd name="T12" fmla="*/ 0 w 3244"/>
                <a:gd name="T13" fmla="*/ 0 h 4516"/>
                <a:gd name="T14" fmla="*/ 0 w 3244"/>
                <a:gd name="T15" fmla="*/ 0 h 4516"/>
                <a:gd name="T16" fmla="*/ 0 w 3244"/>
                <a:gd name="T17" fmla="*/ 0 h 4516"/>
                <a:gd name="T18" fmla="*/ 0 w 3244"/>
                <a:gd name="T19" fmla="*/ 0 h 4516"/>
                <a:gd name="T20" fmla="*/ 0 w 3244"/>
                <a:gd name="T21" fmla="*/ 0 h 4516"/>
                <a:gd name="T22" fmla="*/ 0 w 3244"/>
                <a:gd name="T23" fmla="*/ 0 h 4516"/>
                <a:gd name="T24" fmla="*/ 0 w 3244"/>
                <a:gd name="T25" fmla="*/ 0 h 4516"/>
                <a:gd name="T26" fmla="*/ 0 w 3244"/>
                <a:gd name="T27" fmla="*/ 0 h 4516"/>
                <a:gd name="T28" fmla="*/ 0 w 3244"/>
                <a:gd name="T29" fmla="*/ 0 h 4516"/>
                <a:gd name="T30" fmla="*/ 0 w 3244"/>
                <a:gd name="T31" fmla="*/ 0 h 4516"/>
                <a:gd name="T32" fmla="*/ 0 w 3244"/>
                <a:gd name="T33" fmla="*/ 0 h 4516"/>
                <a:gd name="T34" fmla="*/ 0 w 3244"/>
                <a:gd name="T35" fmla="*/ 0 h 4516"/>
                <a:gd name="T36" fmla="*/ 0 w 3244"/>
                <a:gd name="T37" fmla="*/ 0 h 4516"/>
                <a:gd name="T38" fmla="*/ 0 w 3244"/>
                <a:gd name="T39" fmla="*/ 0 h 4516"/>
                <a:gd name="T40" fmla="*/ 0 w 3244"/>
                <a:gd name="T41" fmla="*/ 0 h 4516"/>
                <a:gd name="T42" fmla="*/ 0 w 3244"/>
                <a:gd name="T43" fmla="*/ 0 h 4516"/>
                <a:gd name="T44" fmla="*/ 0 w 3244"/>
                <a:gd name="T45" fmla="*/ 0 h 4516"/>
                <a:gd name="T46" fmla="*/ 0 w 3244"/>
                <a:gd name="T47" fmla="*/ 0 h 4516"/>
                <a:gd name="T48" fmla="*/ 0 w 3244"/>
                <a:gd name="T49" fmla="*/ 0 h 4516"/>
                <a:gd name="T50" fmla="*/ 0 w 3244"/>
                <a:gd name="T51" fmla="*/ 0 h 4516"/>
                <a:gd name="T52" fmla="*/ 0 w 3244"/>
                <a:gd name="T53" fmla="*/ 0 h 4516"/>
                <a:gd name="T54" fmla="*/ 0 w 3244"/>
                <a:gd name="T55" fmla="*/ 0 h 4516"/>
                <a:gd name="T56" fmla="*/ 0 w 3244"/>
                <a:gd name="T57" fmla="*/ 0 h 4516"/>
                <a:gd name="T58" fmla="*/ 0 w 3244"/>
                <a:gd name="T59" fmla="*/ 0 h 4516"/>
                <a:gd name="T60" fmla="*/ 0 w 3244"/>
                <a:gd name="T61" fmla="*/ 0 h 4516"/>
                <a:gd name="T62" fmla="*/ 0 w 3244"/>
                <a:gd name="T63" fmla="*/ 0 h 4516"/>
                <a:gd name="T64" fmla="*/ 0 w 3244"/>
                <a:gd name="T65" fmla="*/ 0 h 4516"/>
                <a:gd name="T66" fmla="*/ 0 w 3244"/>
                <a:gd name="T67" fmla="*/ 0 h 4516"/>
                <a:gd name="T68" fmla="*/ 0 w 3244"/>
                <a:gd name="T69" fmla="*/ 0 h 4516"/>
                <a:gd name="T70" fmla="*/ 0 w 3244"/>
                <a:gd name="T71" fmla="*/ 0 h 4516"/>
                <a:gd name="T72" fmla="*/ 0 w 3244"/>
                <a:gd name="T73" fmla="*/ 0 h 4516"/>
                <a:gd name="T74" fmla="*/ 0 w 3244"/>
                <a:gd name="T75" fmla="*/ 0 h 4516"/>
                <a:gd name="T76" fmla="*/ 0 w 3244"/>
                <a:gd name="T77" fmla="*/ 0 h 4516"/>
                <a:gd name="T78" fmla="*/ 0 w 3244"/>
                <a:gd name="T79" fmla="*/ 0 h 4516"/>
                <a:gd name="T80" fmla="*/ 0 w 3244"/>
                <a:gd name="T81" fmla="*/ 0 h 4516"/>
                <a:gd name="T82" fmla="*/ 0 w 3244"/>
                <a:gd name="T83" fmla="*/ 0 h 4516"/>
                <a:gd name="T84" fmla="*/ 0 w 3244"/>
                <a:gd name="T85" fmla="*/ 0 h 4516"/>
                <a:gd name="T86" fmla="*/ 0 w 3244"/>
                <a:gd name="T87" fmla="*/ 0 h 4516"/>
                <a:gd name="T88" fmla="*/ 0 w 3244"/>
                <a:gd name="T89" fmla="*/ 0 h 4516"/>
                <a:gd name="T90" fmla="*/ 0 w 3244"/>
                <a:gd name="T91" fmla="*/ 0 h 4516"/>
                <a:gd name="T92" fmla="*/ 0 w 3244"/>
                <a:gd name="T93" fmla="*/ 0 h 451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44"/>
                <a:gd name="T142" fmla="*/ 0 h 4516"/>
                <a:gd name="T143" fmla="*/ 3244 w 3244"/>
                <a:gd name="T144" fmla="*/ 4516 h 451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44" h="4516">
                  <a:moveTo>
                    <a:pt x="2357" y="384"/>
                  </a:moveTo>
                  <a:lnTo>
                    <a:pt x="2300" y="354"/>
                  </a:lnTo>
                  <a:lnTo>
                    <a:pt x="2158" y="361"/>
                  </a:lnTo>
                  <a:lnTo>
                    <a:pt x="2026" y="324"/>
                  </a:lnTo>
                  <a:lnTo>
                    <a:pt x="1948" y="300"/>
                  </a:lnTo>
                  <a:lnTo>
                    <a:pt x="1868" y="263"/>
                  </a:lnTo>
                  <a:lnTo>
                    <a:pt x="1824" y="274"/>
                  </a:lnTo>
                  <a:lnTo>
                    <a:pt x="1748" y="350"/>
                  </a:lnTo>
                  <a:lnTo>
                    <a:pt x="1733" y="425"/>
                  </a:lnTo>
                  <a:lnTo>
                    <a:pt x="1714" y="434"/>
                  </a:lnTo>
                  <a:lnTo>
                    <a:pt x="1638" y="387"/>
                  </a:lnTo>
                  <a:lnTo>
                    <a:pt x="1624" y="373"/>
                  </a:lnTo>
                  <a:lnTo>
                    <a:pt x="1525" y="324"/>
                  </a:lnTo>
                  <a:lnTo>
                    <a:pt x="1515" y="300"/>
                  </a:lnTo>
                  <a:lnTo>
                    <a:pt x="1416" y="288"/>
                  </a:lnTo>
                  <a:lnTo>
                    <a:pt x="1336" y="240"/>
                  </a:lnTo>
                  <a:lnTo>
                    <a:pt x="1316" y="167"/>
                  </a:lnTo>
                  <a:lnTo>
                    <a:pt x="1336" y="153"/>
                  </a:lnTo>
                  <a:lnTo>
                    <a:pt x="1326" y="64"/>
                  </a:lnTo>
                  <a:lnTo>
                    <a:pt x="1307" y="17"/>
                  </a:lnTo>
                  <a:lnTo>
                    <a:pt x="1204" y="0"/>
                  </a:lnTo>
                  <a:lnTo>
                    <a:pt x="950" y="14"/>
                  </a:lnTo>
                  <a:lnTo>
                    <a:pt x="873" y="31"/>
                  </a:lnTo>
                  <a:lnTo>
                    <a:pt x="750" y="91"/>
                  </a:lnTo>
                  <a:lnTo>
                    <a:pt x="683" y="127"/>
                  </a:lnTo>
                  <a:lnTo>
                    <a:pt x="585" y="105"/>
                  </a:lnTo>
                  <a:lnTo>
                    <a:pt x="515" y="52"/>
                  </a:lnTo>
                  <a:lnTo>
                    <a:pt x="494" y="77"/>
                  </a:lnTo>
                  <a:lnTo>
                    <a:pt x="461" y="153"/>
                  </a:lnTo>
                  <a:lnTo>
                    <a:pt x="393" y="228"/>
                  </a:lnTo>
                  <a:lnTo>
                    <a:pt x="337" y="300"/>
                  </a:lnTo>
                  <a:lnTo>
                    <a:pt x="293" y="448"/>
                  </a:lnTo>
                  <a:lnTo>
                    <a:pt x="285" y="521"/>
                  </a:lnTo>
                  <a:lnTo>
                    <a:pt x="149" y="668"/>
                  </a:lnTo>
                  <a:lnTo>
                    <a:pt x="128" y="705"/>
                  </a:lnTo>
                  <a:lnTo>
                    <a:pt x="107" y="778"/>
                  </a:lnTo>
                  <a:lnTo>
                    <a:pt x="61" y="851"/>
                  </a:lnTo>
                  <a:lnTo>
                    <a:pt x="17" y="936"/>
                  </a:lnTo>
                  <a:lnTo>
                    <a:pt x="17" y="1025"/>
                  </a:lnTo>
                  <a:lnTo>
                    <a:pt x="7" y="1135"/>
                  </a:lnTo>
                  <a:lnTo>
                    <a:pt x="0" y="1355"/>
                  </a:lnTo>
                  <a:lnTo>
                    <a:pt x="7" y="1451"/>
                  </a:lnTo>
                  <a:lnTo>
                    <a:pt x="0" y="1366"/>
                  </a:lnTo>
                  <a:lnTo>
                    <a:pt x="10" y="1561"/>
                  </a:lnTo>
                  <a:lnTo>
                    <a:pt x="25" y="1632"/>
                  </a:lnTo>
                  <a:lnTo>
                    <a:pt x="51" y="1673"/>
                  </a:lnTo>
                  <a:lnTo>
                    <a:pt x="107" y="1746"/>
                  </a:lnTo>
                  <a:lnTo>
                    <a:pt x="128" y="1819"/>
                  </a:lnTo>
                  <a:lnTo>
                    <a:pt x="159" y="1893"/>
                  </a:lnTo>
                  <a:lnTo>
                    <a:pt x="238" y="1978"/>
                  </a:lnTo>
                  <a:lnTo>
                    <a:pt x="348" y="2062"/>
                  </a:lnTo>
                  <a:lnTo>
                    <a:pt x="427" y="2112"/>
                  </a:lnTo>
                  <a:lnTo>
                    <a:pt x="482" y="2099"/>
                  </a:lnTo>
                  <a:lnTo>
                    <a:pt x="536" y="2062"/>
                  </a:lnTo>
                  <a:lnTo>
                    <a:pt x="675" y="2055"/>
                  </a:lnTo>
                  <a:lnTo>
                    <a:pt x="738" y="2016"/>
                  </a:lnTo>
                  <a:lnTo>
                    <a:pt x="750" y="2003"/>
                  </a:lnTo>
                  <a:lnTo>
                    <a:pt x="805" y="1929"/>
                  </a:lnTo>
                  <a:lnTo>
                    <a:pt x="815" y="1929"/>
                  </a:lnTo>
                  <a:lnTo>
                    <a:pt x="890" y="2016"/>
                  </a:lnTo>
                  <a:lnTo>
                    <a:pt x="982" y="2028"/>
                  </a:lnTo>
                  <a:lnTo>
                    <a:pt x="1026" y="2028"/>
                  </a:lnTo>
                  <a:lnTo>
                    <a:pt x="1093" y="2090"/>
                  </a:lnTo>
                  <a:lnTo>
                    <a:pt x="1137" y="2090"/>
                  </a:lnTo>
                  <a:lnTo>
                    <a:pt x="1225" y="2124"/>
                  </a:lnTo>
                  <a:lnTo>
                    <a:pt x="1225" y="2198"/>
                  </a:lnTo>
                  <a:lnTo>
                    <a:pt x="1204" y="2276"/>
                  </a:lnTo>
                  <a:lnTo>
                    <a:pt x="1189" y="2421"/>
                  </a:lnTo>
                  <a:lnTo>
                    <a:pt x="1225" y="2506"/>
                  </a:lnTo>
                  <a:lnTo>
                    <a:pt x="1259" y="2555"/>
                  </a:lnTo>
                  <a:lnTo>
                    <a:pt x="1316" y="2641"/>
                  </a:lnTo>
                  <a:lnTo>
                    <a:pt x="1326" y="2765"/>
                  </a:lnTo>
                  <a:lnTo>
                    <a:pt x="1383" y="3007"/>
                  </a:lnTo>
                  <a:lnTo>
                    <a:pt x="1393" y="3084"/>
                  </a:lnTo>
                  <a:lnTo>
                    <a:pt x="1372" y="3180"/>
                  </a:lnTo>
                  <a:lnTo>
                    <a:pt x="1349" y="3269"/>
                  </a:lnTo>
                  <a:lnTo>
                    <a:pt x="1326" y="3498"/>
                  </a:lnTo>
                  <a:lnTo>
                    <a:pt x="1360" y="3571"/>
                  </a:lnTo>
                  <a:lnTo>
                    <a:pt x="1416" y="3658"/>
                  </a:lnTo>
                  <a:lnTo>
                    <a:pt x="1416" y="3745"/>
                  </a:lnTo>
                  <a:lnTo>
                    <a:pt x="1427" y="3878"/>
                  </a:lnTo>
                  <a:lnTo>
                    <a:pt x="1433" y="3892"/>
                  </a:lnTo>
                  <a:lnTo>
                    <a:pt x="1481" y="3977"/>
                  </a:lnTo>
                  <a:lnTo>
                    <a:pt x="1502" y="4054"/>
                  </a:lnTo>
                  <a:lnTo>
                    <a:pt x="1525" y="4148"/>
                  </a:lnTo>
                  <a:lnTo>
                    <a:pt x="1572" y="4230"/>
                  </a:lnTo>
                  <a:lnTo>
                    <a:pt x="1592" y="4308"/>
                  </a:lnTo>
                  <a:lnTo>
                    <a:pt x="1605" y="4382"/>
                  </a:lnTo>
                  <a:lnTo>
                    <a:pt x="1624" y="4457"/>
                  </a:lnTo>
                  <a:lnTo>
                    <a:pt x="1714" y="4516"/>
                  </a:lnTo>
                  <a:lnTo>
                    <a:pt x="1779" y="4469"/>
                  </a:lnTo>
                  <a:lnTo>
                    <a:pt x="1923" y="4420"/>
                  </a:lnTo>
                  <a:lnTo>
                    <a:pt x="1992" y="4396"/>
                  </a:lnTo>
                  <a:lnTo>
                    <a:pt x="2124" y="4320"/>
                  </a:lnTo>
                  <a:lnTo>
                    <a:pt x="2199" y="4249"/>
                  </a:lnTo>
                  <a:lnTo>
                    <a:pt x="2248" y="4171"/>
                  </a:lnTo>
                  <a:lnTo>
                    <a:pt x="2282" y="4101"/>
                  </a:lnTo>
                  <a:lnTo>
                    <a:pt x="2303" y="4027"/>
                  </a:lnTo>
                  <a:lnTo>
                    <a:pt x="2323" y="3902"/>
                  </a:lnTo>
                  <a:lnTo>
                    <a:pt x="2357" y="3864"/>
                  </a:lnTo>
                  <a:lnTo>
                    <a:pt x="2447" y="3782"/>
                  </a:lnTo>
                  <a:lnTo>
                    <a:pt x="2458" y="3693"/>
                  </a:lnTo>
                  <a:lnTo>
                    <a:pt x="2458" y="3597"/>
                  </a:lnTo>
                  <a:lnTo>
                    <a:pt x="2490" y="3498"/>
                  </a:lnTo>
                  <a:lnTo>
                    <a:pt x="2545" y="3413"/>
                  </a:lnTo>
                  <a:lnTo>
                    <a:pt x="2679" y="3278"/>
                  </a:lnTo>
                  <a:lnTo>
                    <a:pt x="2713" y="3203"/>
                  </a:lnTo>
                  <a:lnTo>
                    <a:pt x="2713" y="3061"/>
                  </a:lnTo>
                  <a:lnTo>
                    <a:pt x="2725" y="2885"/>
                  </a:lnTo>
                  <a:lnTo>
                    <a:pt x="2713" y="2800"/>
                  </a:lnTo>
                  <a:lnTo>
                    <a:pt x="2713" y="2614"/>
                  </a:lnTo>
                  <a:lnTo>
                    <a:pt x="2733" y="2531"/>
                  </a:lnTo>
                  <a:lnTo>
                    <a:pt x="2769" y="2456"/>
                  </a:lnTo>
                  <a:lnTo>
                    <a:pt x="2811" y="2383"/>
                  </a:lnTo>
                  <a:lnTo>
                    <a:pt x="2914" y="2250"/>
                  </a:lnTo>
                  <a:lnTo>
                    <a:pt x="2989" y="2161"/>
                  </a:lnTo>
                  <a:lnTo>
                    <a:pt x="3033" y="2090"/>
                  </a:lnTo>
                  <a:lnTo>
                    <a:pt x="3113" y="1978"/>
                  </a:lnTo>
                  <a:lnTo>
                    <a:pt x="3178" y="1870"/>
                  </a:lnTo>
                  <a:lnTo>
                    <a:pt x="3212" y="1769"/>
                  </a:lnTo>
                  <a:lnTo>
                    <a:pt x="3244" y="1696"/>
                  </a:lnTo>
                  <a:lnTo>
                    <a:pt x="3244" y="1648"/>
                  </a:lnTo>
                  <a:lnTo>
                    <a:pt x="3222" y="1589"/>
                  </a:lnTo>
                  <a:lnTo>
                    <a:pt x="3178" y="1575"/>
                  </a:lnTo>
                  <a:lnTo>
                    <a:pt x="3101" y="1632"/>
                  </a:lnTo>
                  <a:lnTo>
                    <a:pt x="3033" y="1632"/>
                  </a:lnTo>
                  <a:lnTo>
                    <a:pt x="2969" y="1622"/>
                  </a:lnTo>
                  <a:lnTo>
                    <a:pt x="2901" y="1622"/>
                  </a:lnTo>
                  <a:lnTo>
                    <a:pt x="2891" y="1577"/>
                  </a:lnTo>
                  <a:lnTo>
                    <a:pt x="2878" y="1577"/>
                  </a:lnTo>
                  <a:lnTo>
                    <a:pt x="2834" y="1451"/>
                  </a:lnTo>
                  <a:lnTo>
                    <a:pt x="2694" y="1355"/>
                  </a:lnTo>
                  <a:lnTo>
                    <a:pt x="2660" y="1313"/>
                  </a:lnTo>
                  <a:lnTo>
                    <a:pt x="2652" y="1215"/>
                  </a:lnTo>
                  <a:lnTo>
                    <a:pt x="2600" y="1179"/>
                  </a:lnTo>
                  <a:lnTo>
                    <a:pt x="2564" y="1013"/>
                  </a:lnTo>
                  <a:lnTo>
                    <a:pt x="2482" y="893"/>
                  </a:lnTo>
                  <a:lnTo>
                    <a:pt x="2476" y="792"/>
                  </a:lnTo>
                  <a:lnTo>
                    <a:pt x="2459" y="746"/>
                  </a:lnTo>
                  <a:lnTo>
                    <a:pt x="2435" y="718"/>
                  </a:lnTo>
                  <a:lnTo>
                    <a:pt x="2435" y="712"/>
                  </a:lnTo>
                  <a:lnTo>
                    <a:pt x="2414" y="553"/>
                  </a:lnTo>
                  <a:lnTo>
                    <a:pt x="2357" y="38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5"/>
            <p:cNvSpPr>
              <a:spLocks/>
            </p:cNvSpPr>
            <p:nvPr/>
          </p:nvSpPr>
          <p:spPr bwMode="ltGray">
            <a:xfrm>
              <a:off x="2634" y="1251"/>
              <a:ext cx="1195" cy="1095"/>
            </a:xfrm>
            <a:custGeom>
              <a:avLst/>
              <a:gdLst>
                <a:gd name="T0" fmla="*/ 0 w 3584"/>
                <a:gd name="T1" fmla="*/ 0 h 3287"/>
                <a:gd name="T2" fmla="*/ 0 w 3584"/>
                <a:gd name="T3" fmla="*/ 0 h 3287"/>
                <a:gd name="T4" fmla="*/ 0 w 3584"/>
                <a:gd name="T5" fmla="*/ 0 h 3287"/>
                <a:gd name="T6" fmla="*/ 0 w 3584"/>
                <a:gd name="T7" fmla="*/ 0 h 3287"/>
                <a:gd name="T8" fmla="*/ 0 w 3584"/>
                <a:gd name="T9" fmla="*/ 0 h 3287"/>
                <a:gd name="T10" fmla="*/ 0 w 3584"/>
                <a:gd name="T11" fmla="*/ 0 h 3287"/>
                <a:gd name="T12" fmla="*/ 0 w 3584"/>
                <a:gd name="T13" fmla="*/ 0 h 3287"/>
                <a:gd name="T14" fmla="*/ 0 w 3584"/>
                <a:gd name="T15" fmla="*/ 0 h 3287"/>
                <a:gd name="T16" fmla="*/ 0 w 3584"/>
                <a:gd name="T17" fmla="*/ 0 h 3287"/>
                <a:gd name="T18" fmla="*/ 0 w 3584"/>
                <a:gd name="T19" fmla="*/ 0 h 3287"/>
                <a:gd name="T20" fmla="*/ 0 w 3584"/>
                <a:gd name="T21" fmla="*/ 0 h 3287"/>
                <a:gd name="T22" fmla="*/ 0 w 3584"/>
                <a:gd name="T23" fmla="*/ 0 h 3287"/>
                <a:gd name="T24" fmla="*/ 0 w 3584"/>
                <a:gd name="T25" fmla="*/ 0 h 3287"/>
                <a:gd name="T26" fmla="*/ 0 w 3584"/>
                <a:gd name="T27" fmla="*/ 0 h 3287"/>
                <a:gd name="T28" fmla="*/ 0 w 3584"/>
                <a:gd name="T29" fmla="*/ 0 h 3287"/>
                <a:gd name="T30" fmla="*/ 0 w 3584"/>
                <a:gd name="T31" fmla="*/ 0 h 3287"/>
                <a:gd name="T32" fmla="*/ 0 w 3584"/>
                <a:gd name="T33" fmla="*/ 0 h 3287"/>
                <a:gd name="T34" fmla="*/ 0 w 3584"/>
                <a:gd name="T35" fmla="*/ 0 h 3287"/>
                <a:gd name="T36" fmla="*/ 0 w 3584"/>
                <a:gd name="T37" fmla="*/ 0 h 3287"/>
                <a:gd name="T38" fmla="*/ 0 w 3584"/>
                <a:gd name="T39" fmla="*/ 0 h 3287"/>
                <a:gd name="T40" fmla="*/ 0 w 3584"/>
                <a:gd name="T41" fmla="*/ 0 h 3287"/>
                <a:gd name="T42" fmla="*/ 0 w 3584"/>
                <a:gd name="T43" fmla="*/ 0 h 3287"/>
                <a:gd name="T44" fmla="*/ 0 w 3584"/>
                <a:gd name="T45" fmla="*/ 0 h 3287"/>
                <a:gd name="T46" fmla="*/ 0 w 3584"/>
                <a:gd name="T47" fmla="*/ 0 h 3287"/>
                <a:gd name="T48" fmla="*/ 0 w 3584"/>
                <a:gd name="T49" fmla="*/ 0 h 3287"/>
                <a:gd name="T50" fmla="*/ 0 w 3584"/>
                <a:gd name="T51" fmla="*/ 0 h 3287"/>
                <a:gd name="T52" fmla="*/ 0 w 3584"/>
                <a:gd name="T53" fmla="*/ 0 h 3287"/>
                <a:gd name="T54" fmla="*/ 0 w 3584"/>
                <a:gd name="T55" fmla="*/ 0 h 3287"/>
                <a:gd name="T56" fmla="*/ 0 w 3584"/>
                <a:gd name="T57" fmla="*/ 0 h 3287"/>
                <a:gd name="T58" fmla="*/ 0 w 3584"/>
                <a:gd name="T59" fmla="*/ 0 h 3287"/>
                <a:gd name="T60" fmla="*/ 0 w 3584"/>
                <a:gd name="T61" fmla="*/ 0 h 3287"/>
                <a:gd name="T62" fmla="*/ 0 w 3584"/>
                <a:gd name="T63" fmla="*/ 0 h 3287"/>
                <a:gd name="T64" fmla="*/ 0 w 3584"/>
                <a:gd name="T65" fmla="*/ 0 h 3287"/>
                <a:gd name="T66" fmla="*/ 0 w 3584"/>
                <a:gd name="T67" fmla="*/ 0 h 3287"/>
                <a:gd name="T68" fmla="*/ 0 w 3584"/>
                <a:gd name="T69" fmla="*/ 0 h 3287"/>
                <a:gd name="T70" fmla="*/ 0 w 3584"/>
                <a:gd name="T71" fmla="*/ 0 h 3287"/>
                <a:gd name="T72" fmla="*/ 0 w 3584"/>
                <a:gd name="T73" fmla="*/ 0 h 3287"/>
                <a:gd name="T74" fmla="*/ 0 w 3584"/>
                <a:gd name="T75" fmla="*/ 0 h 3287"/>
                <a:gd name="T76" fmla="*/ 0 w 3584"/>
                <a:gd name="T77" fmla="*/ 0 h 3287"/>
                <a:gd name="T78" fmla="*/ 0 w 3584"/>
                <a:gd name="T79" fmla="*/ 0 h 3287"/>
                <a:gd name="T80" fmla="*/ 0 w 3584"/>
                <a:gd name="T81" fmla="*/ 0 h 3287"/>
                <a:gd name="T82" fmla="*/ 0 w 3584"/>
                <a:gd name="T83" fmla="*/ 0 h 3287"/>
                <a:gd name="T84" fmla="*/ 0 w 3584"/>
                <a:gd name="T85" fmla="*/ 0 h 3287"/>
                <a:gd name="T86" fmla="*/ 0 w 3584"/>
                <a:gd name="T87" fmla="*/ 0 h 3287"/>
                <a:gd name="T88" fmla="*/ 0 w 3584"/>
                <a:gd name="T89" fmla="*/ 0 h 3287"/>
                <a:gd name="T90" fmla="*/ 0 w 3584"/>
                <a:gd name="T91" fmla="*/ 0 h 3287"/>
                <a:gd name="T92" fmla="*/ 0 w 3584"/>
                <a:gd name="T93" fmla="*/ 0 h 3287"/>
                <a:gd name="T94" fmla="*/ 0 w 3584"/>
                <a:gd name="T95" fmla="*/ 0 h 328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584"/>
                <a:gd name="T145" fmla="*/ 0 h 3287"/>
                <a:gd name="T146" fmla="*/ 3584 w 3584"/>
                <a:gd name="T147" fmla="*/ 3287 h 328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584" h="3287">
                  <a:moveTo>
                    <a:pt x="1753" y="7"/>
                  </a:moveTo>
                  <a:lnTo>
                    <a:pt x="1695" y="0"/>
                  </a:lnTo>
                  <a:lnTo>
                    <a:pt x="1610" y="35"/>
                  </a:lnTo>
                  <a:lnTo>
                    <a:pt x="1523" y="12"/>
                  </a:lnTo>
                  <a:lnTo>
                    <a:pt x="1514" y="30"/>
                  </a:lnTo>
                  <a:lnTo>
                    <a:pt x="1531" y="197"/>
                  </a:lnTo>
                  <a:lnTo>
                    <a:pt x="1512" y="216"/>
                  </a:lnTo>
                  <a:lnTo>
                    <a:pt x="1490" y="171"/>
                  </a:lnTo>
                  <a:lnTo>
                    <a:pt x="1466" y="98"/>
                  </a:lnTo>
                  <a:lnTo>
                    <a:pt x="1441" y="81"/>
                  </a:lnTo>
                  <a:lnTo>
                    <a:pt x="1426" y="98"/>
                  </a:lnTo>
                  <a:lnTo>
                    <a:pt x="1407" y="168"/>
                  </a:lnTo>
                  <a:lnTo>
                    <a:pt x="1399" y="197"/>
                  </a:lnTo>
                  <a:lnTo>
                    <a:pt x="1386" y="285"/>
                  </a:lnTo>
                  <a:lnTo>
                    <a:pt x="1374" y="384"/>
                  </a:lnTo>
                  <a:lnTo>
                    <a:pt x="1337" y="395"/>
                  </a:lnTo>
                  <a:lnTo>
                    <a:pt x="1288" y="377"/>
                  </a:lnTo>
                  <a:lnTo>
                    <a:pt x="1154" y="395"/>
                  </a:lnTo>
                  <a:lnTo>
                    <a:pt x="1083" y="433"/>
                  </a:lnTo>
                  <a:lnTo>
                    <a:pt x="997" y="433"/>
                  </a:lnTo>
                  <a:lnTo>
                    <a:pt x="985" y="413"/>
                  </a:lnTo>
                  <a:lnTo>
                    <a:pt x="978" y="344"/>
                  </a:lnTo>
                  <a:lnTo>
                    <a:pt x="965" y="307"/>
                  </a:lnTo>
                  <a:lnTo>
                    <a:pt x="944" y="260"/>
                  </a:lnTo>
                  <a:lnTo>
                    <a:pt x="910" y="232"/>
                  </a:lnTo>
                  <a:lnTo>
                    <a:pt x="846" y="232"/>
                  </a:lnTo>
                  <a:lnTo>
                    <a:pt x="824" y="246"/>
                  </a:lnTo>
                  <a:lnTo>
                    <a:pt x="811" y="307"/>
                  </a:lnTo>
                  <a:lnTo>
                    <a:pt x="832" y="384"/>
                  </a:lnTo>
                  <a:lnTo>
                    <a:pt x="832" y="415"/>
                  </a:lnTo>
                  <a:lnTo>
                    <a:pt x="777" y="466"/>
                  </a:lnTo>
                  <a:lnTo>
                    <a:pt x="666" y="496"/>
                  </a:lnTo>
                  <a:lnTo>
                    <a:pt x="601" y="502"/>
                  </a:lnTo>
                  <a:lnTo>
                    <a:pt x="588" y="511"/>
                  </a:lnTo>
                  <a:lnTo>
                    <a:pt x="557" y="585"/>
                  </a:lnTo>
                  <a:lnTo>
                    <a:pt x="511" y="614"/>
                  </a:lnTo>
                  <a:lnTo>
                    <a:pt x="511" y="623"/>
                  </a:lnTo>
                  <a:lnTo>
                    <a:pt x="552" y="699"/>
                  </a:lnTo>
                  <a:lnTo>
                    <a:pt x="532" y="745"/>
                  </a:lnTo>
                  <a:lnTo>
                    <a:pt x="456" y="799"/>
                  </a:lnTo>
                  <a:lnTo>
                    <a:pt x="400" y="791"/>
                  </a:lnTo>
                  <a:lnTo>
                    <a:pt x="360" y="775"/>
                  </a:lnTo>
                  <a:lnTo>
                    <a:pt x="345" y="825"/>
                  </a:lnTo>
                  <a:lnTo>
                    <a:pt x="321" y="898"/>
                  </a:lnTo>
                  <a:lnTo>
                    <a:pt x="230" y="909"/>
                  </a:lnTo>
                  <a:lnTo>
                    <a:pt x="194" y="930"/>
                  </a:lnTo>
                  <a:lnTo>
                    <a:pt x="211" y="960"/>
                  </a:lnTo>
                  <a:lnTo>
                    <a:pt x="295" y="972"/>
                  </a:lnTo>
                  <a:lnTo>
                    <a:pt x="381" y="1040"/>
                  </a:lnTo>
                  <a:lnTo>
                    <a:pt x="412" y="1129"/>
                  </a:lnTo>
                  <a:lnTo>
                    <a:pt x="410" y="1171"/>
                  </a:lnTo>
                  <a:lnTo>
                    <a:pt x="288" y="1263"/>
                  </a:lnTo>
                  <a:lnTo>
                    <a:pt x="222" y="1246"/>
                  </a:lnTo>
                  <a:lnTo>
                    <a:pt x="205" y="1296"/>
                  </a:lnTo>
                  <a:lnTo>
                    <a:pt x="106" y="1270"/>
                  </a:lnTo>
                  <a:lnTo>
                    <a:pt x="69" y="1279"/>
                  </a:lnTo>
                  <a:lnTo>
                    <a:pt x="36" y="1301"/>
                  </a:lnTo>
                  <a:lnTo>
                    <a:pt x="46" y="1413"/>
                  </a:lnTo>
                  <a:lnTo>
                    <a:pt x="33" y="1507"/>
                  </a:lnTo>
                  <a:lnTo>
                    <a:pt x="0" y="1530"/>
                  </a:lnTo>
                  <a:lnTo>
                    <a:pt x="10" y="1594"/>
                  </a:lnTo>
                  <a:lnTo>
                    <a:pt x="46" y="1680"/>
                  </a:lnTo>
                  <a:lnTo>
                    <a:pt x="101" y="1684"/>
                  </a:lnTo>
                  <a:lnTo>
                    <a:pt x="134" y="1706"/>
                  </a:lnTo>
                  <a:lnTo>
                    <a:pt x="213" y="1727"/>
                  </a:lnTo>
                  <a:lnTo>
                    <a:pt x="254" y="1720"/>
                  </a:lnTo>
                  <a:lnTo>
                    <a:pt x="303" y="1713"/>
                  </a:lnTo>
                  <a:lnTo>
                    <a:pt x="379" y="1692"/>
                  </a:lnTo>
                  <a:lnTo>
                    <a:pt x="456" y="1594"/>
                  </a:lnTo>
                  <a:lnTo>
                    <a:pt x="477" y="1507"/>
                  </a:lnTo>
                  <a:lnTo>
                    <a:pt x="488" y="1493"/>
                  </a:lnTo>
                  <a:lnTo>
                    <a:pt x="536" y="1530"/>
                  </a:lnTo>
                  <a:lnTo>
                    <a:pt x="550" y="1521"/>
                  </a:lnTo>
                  <a:lnTo>
                    <a:pt x="563" y="1460"/>
                  </a:lnTo>
                  <a:lnTo>
                    <a:pt x="578" y="1413"/>
                  </a:lnTo>
                  <a:lnTo>
                    <a:pt x="601" y="1387"/>
                  </a:lnTo>
                  <a:lnTo>
                    <a:pt x="666" y="1336"/>
                  </a:lnTo>
                  <a:lnTo>
                    <a:pt x="702" y="1301"/>
                  </a:lnTo>
                  <a:lnTo>
                    <a:pt x="790" y="1288"/>
                  </a:lnTo>
                  <a:lnTo>
                    <a:pt x="806" y="1286"/>
                  </a:lnTo>
                  <a:lnTo>
                    <a:pt x="832" y="1301"/>
                  </a:lnTo>
                  <a:lnTo>
                    <a:pt x="824" y="1263"/>
                  </a:lnTo>
                  <a:lnTo>
                    <a:pt x="824" y="1237"/>
                  </a:lnTo>
                  <a:lnTo>
                    <a:pt x="855" y="1202"/>
                  </a:lnTo>
                  <a:lnTo>
                    <a:pt x="934" y="1263"/>
                  </a:lnTo>
                  <a:lnTo>
                    <a:pt x="978" y="1336"/>
                  </a:lnTo>
                  <a:lnTo>
                    <a:pt x="1011" y="1387"/>
                  </a:lnTo>
                  <a:lnTo>
                    <a:pt x="1034" y="1399"/>
                  </a:lnTo>
                  <a:lnTo>
                    <a:pt x="1112" y="1448"/>
                  </a:lnTo>
                  <a:lnTo>
                    <a:pt x="1181" y="1483"/>
                  </a:lnTo>
                  <a:lnTo>
                    <a:pt x="1205" y="1512"/>
                  </a:lnTo>
                  <a:lnTo>
                    <a:pt x="1187" y="1594"/>
                  </a:lnTo>
                  <a:lnTo>
                    <a:pt x="1198" y="1605"/>
                  </a:lnTo>
                  <a:lnTo>
                    <a:pt x="1244" y="1581"/>
                  </a:lnTo>
                  <a:lnTo>
                    <a:pt x="1272" y="1526"/>
                  </a:lnTo>
                  <a:lnTo>
                    <a:pt x="1263" y="1512"/>
                  </a:lnTo>
                  <a:lnTo>
                    <a:pt x="1242" y="1466"/>
                  </a:lnTo>
                  <a:lnTo>
                    <a:pt x="1275" y="1460"/>
                  </a:lnTo>
                  <a:lnTo>
                    <a:pt x="1294" y="1492"/>
                  </a:lnTo>
                  <a:lnTo>
                    <a:pt x="1304" y="1507"/>
                  </a:lnTo>
                  <a:lnTo>
                    <a:pt x="1334" y="1483"/>
                  </a:lnTo>
                  <a:lnTo>
                    <a:pt x="1338" y="1469"/>
                  </a:lnTo>
                  <a:lnTo>
                    <a:pt x="1278" y="1413"/>
                  </a:lnTo>
                  <a:lnTo>
                    <a:pt x="1210" y="1361"/>
                  </a:lnTo>
                  <a:lnTo>
                    <a:pt x="1143" y="1336"/>
                  </a:lnTo>
                  <a:lnTo>
                    <a:pt x="1102" y="1312"/>
                  </a:lnTo>
                  <a:lnTo>
                    <a:pt x="1078" y="1279"/>
                  </a:lnTo>
                  <a:lnTo>
                    <a:pt x="1057" y="1198"/>
                  </a:lnTo>
                  <a:lnTo>
                    <a:pt x="1068" y="1178"/>
                  </a:lnTo>
                  <a:lnTo>
                    <a:pt x="1091" y="1141"/>
                  </a:lnTo>
                  <a:lnTo>
                    <a:pt x="1143" y="1167"/>
                  </a:lnTo>
                  <a:lnTo>
                    <a:pt x="1154" y="1249"/>
                  </a:lnTo>
                  <a:lnTo>
                    <a:pt x="1208" y="1267"/>
                  </a:lnTo>
                  <a:lnTo>
                    <a:pt x="1286" y="1336"/>
                  </a:lnTo>
                  <a:lnTo>
                    <a:pt x="1355" y="1399"/>
                  </a:lnTo>
                  <a:lnTo>
                    <a:pt x="1355" y="1422"/>
                  </a:lnTo>
                  <a:lnTo>
                    <a:pt x="1376" y="1485"/>
                  </a:lnTo>
                  <a:lnTo>
                    <a:pt x="1420" y="1558"/>
                  </a:lnTo>
                  <a:lnTo>
                    <a:pt x="1441" y="1542"/>
                  </a:lnTo>
                  <a:lnTo>
                    <a:pt x="1477" y="1570"/>
                  </a:lnTo>
                  <a:lnTo>
                    <a:pt x="1487" y="1581"/>
                  </a:lnTo>
                  <a:lnTo>
                    <a:pt x="1524" y="1612"/>
                  </a:lnTo>
                  <a:lnTo>
                    <a:pt x="1523" y="1631"/>
                  </a:lnTo>
                  <a:lnTo>
                    <a:pt x="1470" y="1622"/>
                  </a:lnTo>
                  <a:lnTo>
                    <a:pt x="1441" y="1652"/>
                  </a:lnTo>
                  <a:lnTo>
                    <a:pt x="1457" y="1725"/>
                  </a:lnTo>
                  <a:lnTo>
                    <a:pt x="1523" y="1729"/>
                  </a:lnTo>
                  <a:lnTo>
                    <a:pt x="1539" y="1706"/>
                  </a:lnTo>
                  <a:lnTo>
                    <a:pt x="1567" y="1702"/>
                  </a:lnTo>
                  <a:lnTo>
                    <a:pt x="1575" y="1652"/>
                  </a:lnTo>
                  <a:lnTo>
                    <a:pt x="1602" y="1622"/>
                  </a:lnTo>
                  <a:lnTo>
                    <a:pt x="1573" y="1617"/>
                  </a:lnTo>
                  <a:lnTo>
                    <a:pt x="1565" y="1603"/>
                  </a:lnTo>
                  <a:lnTo>
                    <a:pt x="1598" y="1563"/>
                  </a:lnTo>
                  <a:lnTo>
                    <a:pt x="1648" y="1553"/>
                  </a:lnTo>
                  <a:lnTo>
                    <a:pt x="1654" y="1619"/>
                  </a:lnTo>
                  <a:lnTo>
                    <a:pt x="1671" y="1663"/>
                  </a:lnTo>
                  <a:lnTo>
                    <a:pt x="1732" y="1729"/>
                  </a:lnTo>
                  <a:lnTo>
                    <a:pt x="1797" y="1755"/>
                  </a:lnTo>
                  <a:lnTo>
                    <a:pt x="1868" y="1787"/>
                  </a:lnTo>
                  <a:lnTo>
                    <a:pt x="1917" y="1748"/>
                  </a:lnTo>
                  <a:lnTo>
                    <a:pt x="2019" y="1769"/>
                  </a:lnTo>
                  <a:lnTo>
                    <a:pt x="2026" y="1773"/>
                  </a:lnTo>
                  <a:lnTo>
                    <a:pt x="2076" y="1755"/>
                  </a:lnTo>
                  <a:lnTo>
                    <a:pt x="2097" y="1743"/>
                  </a:lnTo>
                  <a:lnTo>
                    <a:pt x="2120" y="1764"/>
                  </a:lnTo>
                  <a:lnTo>
                    <a:pt x="2130" y="1839"/>
                  </a:lnTo>
                  <a:lnTo>
                    <a:pt x="2086" y="1940"/>
                  </a:lnTo>
                  <a:lnTo>
                    <a:pt x="2080" y="1989"/>
                  </a:lnTo>
                  <a:lnTo>
                    <a:pt x="2027" y="2050"/>
                  </a:lnTo>
                  <a:lnTo>
                    <a:pt x="2019" y="2095"/>
                  </a:lnTo>
                  <a:lnTo>
                    <a:pt x="2076" y="2266"/>
                  </a:lnTo>
                  <a:lnTo>
                    <a:pt x="2113" y="2369"/>
                  </a:lnTo>
                  <a:lnTo>
                    <a:pt x="2174" y="2430"/>
                  </a:lnTo>
                  <a:lnTo>
                    <a:pt x="2197" y="2512"/>
                  </a:lnTo>
                  <a:lnTo>
                    <a:pt x="2252" y="2613"/>
                  </a:lnTo>
                  <a:lnTo>
                    <a:pt x="2265" y="2673"/>
                  </a:lnTo>
                  <a:lnTo>
                    <a:pt x="2265" y="2695"/>
                  </a:lnTo>
                  <a:lnTo>
                    <a:pt x="2364" y="2796"/>
                  </a:lnTo>
                  <a:lnTo>
                    <a:pt x="2397" y="2868"/>
                  </a:lnTo>
                  <a:lnTo>
                    <a:pt x="2442" y="2943"/>
                  </a:lnTo>
                  <a:lnTo>
                    <a:pt x="2463" y="3030"/>
                  </a:lnTo>
                  <a:lnTo>
                    <a:pt x="2486" y="3126"/>
                  </a:lnTo>
                  <a:lnTo>
                    <a:pt x="2545" y="3285"/>
                  </a:lnTo>
                  <a:lnTo>
                    <a:pt x="2553" y="3287"/>
                  </a:lnTo>
                  <a:lnTo>
                    <a:pt x="2563" y="3273"/>
                  </a:lnTo>
                  <a:lnTo>
                    <a:pt x="2631" y="3248"/>
                  </a:lnTo>
                  <a:lnTo>
                    <a:pt x="2695" y="3197"/>
                  </a:lnTo>
                  <a:lnTo>
                    <a:pt x="2763" y="3177"/>
                  </a:lnTo>
                  <a:lnTo>
                    <a:pt x="2830" y="3126"/>
                  </a:lnTo>
                  <a:lnTo>
                    <a:pt x="2907" y="3089"/>
                  </a:lnTo>
                  <a:lnTo>
                    <a:pt x="2975" y="3053"/>
                  </a:lnTo>
                  <a:lnTo>
                    <a:pt x="3052" y="2991"/>
                  </a:lnTo>
                  <a:lnTo>
                    <a:pt x="3130" y="2943"/>
                  </a:lnTo>
                  <a:lnTo>
                    <a:pt x="3230" y="2847"/>
                  </a:lnTo>
                  <a:lnTo>
                    <a:pt x="3253" y="2772"/>
                  </a:lnTo>
                  <a:lnTo>
                    <a:pt x="3294" y="2695"/>
                  </a:lnTo>
                  <a:lnTo>
                    <a:pt x="3294" y="2673"/>
                  </a:lnTo>
                  <a:lnTo>
                    <a:pt x="3240" y="2577"/>
                  </a:lnTo>
                  <a:lnTo>
                    <a:pt x="3188" y="2494"/>
                  </a:lnTo>
                  <a:lnTo>
                    <a:pt x="3096" y="2416"/>
                  </a:lnTo>
                  <a:lnTo>
                    <a:pt x="3063" y="2416"/>
                  </a:lnTo>
                  <a:lnTo>
                    <a:pt x="2998" y="2437"/>
                  </a:lnTo>
                  <a:lnTo>
                    <a:pt x="2985" y="2430"/>
                  </a:lnTo>
                  <a:lnTo>
                    <a:pt x="2998" y="2405"/>
                  </a:lnTo>
                  <a:lnTo>
                    <a:pt x="3006" y="2387"/>
                  </a:lnTo>
                  <a:lnTo>
                    <a:pt x="3063" y="2369"/>
                  </a:lnTo>
                  <a:lnTo>
                    <a:pt x="3096" y="2369"/>
                  </a:lnTo>
                  <a:lnTo>
                    <a:pt x="3162" y="2405"/>
                  </a:lnTo>
                  <a:lnTo>
                    <a:pt x="3286" y="2540"/>
                  </a:lnTo>
                  <a:lnTo>
                    <a:pt x="3318" y="2524"/>
                  </a:lnTo>
                  <a:lnTo>
                    <a:pt x="3450" y="2490"/>
                  </a:lnTo>
                  <a:lnTo>
                    <a:pt x="3584" y="2501"/>
                  </a:lnTo>
                  <a:lnTo>
                    <a:pt x="1753" y="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2854" y="917"/>
              <a:ext cx="1374" cy="1509"/>
            </a:xfrm>
            <a:custGeom>
              <a:avLst/>
              <a:gdLst>
                <a:gd name="T0" fmla="*/ 0 w 4121"/>
                <a:gd name="T1" fmla="*/ 0 h 4526"/>
                <a:gd name="T2" fmla="*/ 0 w 4121"/>
                <a:gd name="T3" fmla="*/ 0 h 4526"/>
                <a:gd name="T4" fmla="*/ 0 w 4121"/>
                <a:gd name="T5" fmla="*/ 0 h 4526"/>
                <a:gd name="T6" fmla="*/ 0 w 4121"/>
                <a:gd name="T7" fmla="*/ 0 h 4526"/>
                <a:gd name="T8" fmla="*/ 0 w 4121"/>
                <a:gd name="T9" fmla="*/ 0 h 4526"/>
                <a:gd name="T10" fmla="*/ 0 w 4121"/>
                <a:gd name="T11" fmla="*/ 0 h 4526"/>
                <a:gd name="T12" fmla="*/ 0 w 4121"/>
                <a:gd name="T13" fmla="*/ 0 h 4526"/>
                <a:gd name="T14" fmla="*/ 0 w 4121"/>
                <a:gd name="T15" fmla="*/ 0 h 4526"/>
                <a:gd name="T16" fmla="*/ 0 w 4121"/>
                <a:gd name="T17" fmla="*/ 0 h 4526"/>
                <a:gd name="T18" fmla="*/ 0 w 4121"/>
                <a:gd name="T19" fmla="*/ 0 h 4526"/>
                <a:gd name="T20" fmla="*/ 0 w 4121"/>
                <a:gd name="T21" fmla="*/ 0 h 4526"/>
                <a:gd name="T22" fmla="*/ 0 w 4121"/>
                <a:gd name="T23" fmla="*/ 0 h 4526"/>
                <a:gd name="T24" fmla="*/ 0 w 4121"/>
                <a:gd name="T25" fmla="*/ 0 h 4526"/>
                <a:gd name="T26" fmla="*/ 0 w 4121"/>
                <a:gd name="T27" fmla="*/ 0 h 4526"/>
                <a:gd name="T28" fmla="*/ 0 w 4121"/>
                <a:gd name="T29" fmla="*/ 0 h 4526"/>
                <a:gd name="T30" fmla="*/ 0 w 4121"/>
                <a:gd name="T31" fmla="*/ 0 h 4526"/>
                <a:gd name="T32" fmla="*/ 0 w 4121"/>
                <a:gd name="T33" fmla="*/ 0 h 4526"/>
                <a:gd name="T34" fmla="*/ 0 w 4121"/>
                <a:gd name="T35" fmla="*/ 0 h 4526"/>
                <a:gd name="T36" fmla="*/ 0 w 4121"/>
                <a:gd name="T37" fmla="*/ 0 h 4526"/>
                <a:gd name="T38" fmla="*/ 0 w 4121"/>
                <a:gd name="T39" fmla="*/ 0 h 4526"/>
                <a:gd name="T40" fmla="*/ 0 w 4121"/>
                <a:gd name="T41" fmla="*/ 0 h 4526"/>
                <a:gd name="T42" fmla="*/ 0 w 4121"/>
                <a:gd name="T43" fmla="*/ 0 h 4526"/>
                <a:gd name="T44" fmla="*/ 0 w 4121"/>
                <a:gd name="T45" fmla="*/ 0 h 4526"/>
                <a:gd name="T46" fmla="*/ 0 w 4121"/>
                <a:gd name="T47" fmla="*/ 0 h 4526"/>
                <a:gd name="T48" fmla="*/ 0 w 4121"/>
                <a:gd name="T49" fmla="*/ 0 h 4526"/>
                <a:gd name="T50" fmla="*/ 0 w 4121"/>
                <a:gd name="T51" fmla="*/ 0 h 4526"/>
                <a:gd name="T52" fmla="*/ 0 w 4121"/>
                <a:gd name="T53" fmla="*/ 0 h 4526"/>
                <a:gd name="T54" fmla="*/ 0 w 4121"/>
                <a:gd name="T55" fmla="*/ 0 h 4526"/>
                <a:gd name="T56" fmla="*/ 0 w 4121"/>
                <a:gd name="T57" fmla="*/ 0 h 4526"/>
                <a:gd name="T58" fmla="*/ 0 w 4121"/>
                <a:gd name="T59" fmla="*/ 0 h 4526"/>
                <a:gd name="T60" fmla="*/ 0 w 4121"/>
                <a:gd name="T61" fmla="*/ 0 h 4526"/>
                <a:gd name="T62" fmla="*/ 0 w 4121"/>
                <a:gd name="T63" fmla="*/ 0 h 4526"/>
                <a:gd name="T64" fmla="*/ 0 w 4121"/>
                <a:gd name="T65" fmla="*/ 0 h 4526"/>
                <a:gd name="T66" fmla="*/ 0 w 4121"/>
                <a:gd name="T67" fmla="*/ 0 h 4526"/>
                <a:gd name="T68" fmla="*/ 0 w 4121"/>
                <a:gd name="T69" fmla="*/ 0 h 4526"/>
                <a:gd name="T70" fmla="*/ 0 w 4121"/>
                <a:gd name="T71" fmla="*/ 0 h 4526"/>
                <a:gd name="T72" fmla="*/ 0 w 4121"/>
                <a:gd name="T73" fmla="*/ 0 h 4526"/>
                <a:gd name="T74" fmla="*/ 0 w 4121"/>
                <a:gd name="T75" fmla="*/ 0 h 4526"/>
                <a:gd name="T76" fmla="*/ 0 w 4121"/>
                <a:gd name="T77" fmla="*/ 0 h 4526"/>
                <a:gd name="T78" fmla="*/ 0 w 4121"/>
                <a:gd name="T79" fmla="*/ 0 h 4526"/>
                <a:gd name="T80" fmla="*/ 0 w 4121"/>
                <a:gd name="T81" fmla="*/ 0 h 4526"/>
                <a:gd name="T82" fmla="*/ 0 w 4121"/>
                <a:gd name="T83" fmla="*/ 0 h 4526"/>
                <a:gd name="T84" fmla="*/ 0 w 4121"/>
                <a:gd name="T85" fmla="*/ 0 h 4526"/>
                <a:gd name="T86" fmla="*/ 0 w 4121"/>
                <a:gd name="T87" fmla="*/ 0 h 4526"/>
                <a:gd name="T88" fmla="*/ 0 w 4121"/>
                <a:gd name="T89" fmla="*/ 0 h 4526"/>
                <a:gd name="T90" fmla="*/ 0 w 4121"/>
                <a:gd name="T91" fmla="*/ 0 h 4526"/>
                <a:gd name="T92" fmla="*/ 0 w 4121"/>
                <a:gd name="T93" fmla="*/ 0 h 4526"/>
                <a:gd name="T94" fmla="*/ 0 w 4121"/>
                <a:gd name="T95" fmla="*/ 0 h 452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121"/>
                <a:gd name="T145" fmla="*/ 0 h 4526"/>
                <a:gd name="T146" fmla="*/ 4121 w 4121"/>
                <a:gd name="T147" fmla="*/ 4526 h 452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121" h="4526">
                  <a:moveTo>
                    <a:pt x="2925" y="3501"/>
                  </a:moveTo>
                  <a:lnTo>
                    <a:pt x="3017" y="3560"/>
                  </a:lnTo>
                  <a:lnTo>
                    <a:pt x="3126" y="3642"/>
                  </a:lnTo>
                  <a:lnTo>
                    <a:pt x="3086" y="3658"/>
                  </a:lnTo>
                  <a:lnTo>
                    <a:pt x="3076" y="3688"/>
                  </a:lnTo>
                  <a:lnTo>
                    <a:pt x="3164" y="3720"/>
                  </a:lnTo>
                  <a:lnTo>
                    <a:pt x="3226" y="3780"/>
                  </a:lnTo>
                  <a:lnTo>
                    <a:pt x="3246" y="3846"/>
                  </a:lnTo>
                  <a:lnTo>
                    <a:pt x="3291" y="4029"/>
                  </a:lnTo>
                  <a:lnTo>
                    <a:pt x="3291" y="4111"/>
                  </a:lnTo>
                  <a:lnTo>
                    <a:pt x="3335" y="4180"/>
                  </a:lnTo>
                  <a:lnTo>
                    <a:pt x="3409" y="4306"/>
                  </a:lnTo>
                  <a:lnTo>
                    <a:pt x="3426" y="4420"/>
                  </a:lnTo>
                  <a:lnTo>
                    <a:pt x="3457" y="4494"/>
                  </a:lnTo>
                  <a:lnTo>
                    <a:pt x="3478" y="4519"/>
                  </a:lnTo>
                  <a:lnTo>
                    <a:pt x="3514" y="4526"/>
                  </a:lnTo>
                  <a:lnTo>
                    <a:pt x="3532" y="4526"/>
                  </a:lnTo>
                  <a:lnTo>
                    <a:pt x="3558" y="4505"/>
                  </a:lnTo>
                  <a:lnTo>
                    <a:pt x="3591" y="4469"/>
                  </a:lnTo>
                  <a:lnTo>
                    <a:pt x="3625" y="4384"/>
                  </a:lnTo>
                  <a:lnTo>
                    <a:pt x="3625" y="4333"/>
                  </a:lnTo>
                  <a:lnTo>
                    <a:pt x="3638" y="4260"/>
                  </a:lnTo>
                  <a:lnTo>
                    <a:pt x="3648" y="4162"/>
                  </a:lnTo>
                  <a:lnTo>
                    <a:pt x="3702" y="4052"/>
                  </a:lnTo>
                  <a:lnTo>
                    <a:pt x="3711" y="4040"/>
                  </a:lnTo>
                  <a:lnTo>
                    <a:pt x="3767" y="3953"/>
                  </a:lnTo>
                  <a:lnTo>
                    <a:pt x="3847" y="3881"/>
                  </a:lnTo>
                  <a:lnTo>
                    <a:pt x="3880" y="3846"/>
                  </a:lnTo>
                  <a:lnTo>
                    <a:pt x="3924" y="3757"/>
                  </a:lnTo>
                  <a:lnTo>
                    <a:pt x="3956" y="3757"/>
                  </a:lnTo>
                  <a:lnTo>
                    <a:pt x="4110" y="3672"/>
                  </a:lnTo>
                  <a:lnTo>
                    <a:pt x="4121" y="3658"/>
                  </a:lnTo>
                  <a:lnTo>
                    <a:pt x="2360" y="141"/>
                  </a:lnTo>
                  <a:lnTo>
                    <a:pt x="2351" y="143"/>
                  </a:lnTo>
                  <a:lnTo>
                    <a:pt x="2339" y="201"/>
                  </a:lnTo>
                  <a:lnTo>
                    <a:pt x="2290" y="201"/>
                  </a:lnTo>
                  <a:lnTo>
                    <a:pt x="2225" y="215"/>
                  </a:lnTo>
                  <a:lnTo>
                    <a:pt x="2181" y="228"/>
                  </a:lnTo>
                  <a:lnTo>
                    <a:pt x="2073" y="201"/>
                  </a:lnTo>
                  <a:lnTo>
                    <a:pt x="1993" y="228"/>
                  </a:lnTo>
                  <a:lnTo>
                    <a:pt x="1917" y="290"/>
                  </a:lnTo>
                  <a:lnTo>
                    <a:pt x="1827" y="352"/>
                  </a:lnTo>
                  <a:lnTo>
                    <a:pt x="1793" y="387"/>
                  </a:lnTo>
                  <a:lnTo>
                    <a:pt x="1773" y="384"/>
                  </a:lnTo>
                  <a:lnTo>
                    <a:pt x="1779" y="317"/>
                  </a:lnTo>
                  <a:lnTo>
                    <a:pt x="1754" y="239"/>
                  </a:lnTo>
                  <a:lnTo>
                    <a:pt x="1682" y="201"/>
                  </a:lnTo>
                  <a:lnTo>
                    <a:pt x="1650" y="194"/>
                  </a:lnTo>
                  <a:lnTo>
                    <a:pt x="1627" y="215"/>
                  </a:lnTo>
                  <a:lnTo>
                    <a:pt x="1660" y="302"/>
                  </a:lnTo>
                  <a:lnTo>
                    <a:pt x="1660" y="338"/>
                  </a:lnTo>
                  <a:lnTo>
                    <a:pt x="1650" y="412"/>
                  </a:lnTo>
                  <a:lnTo>
                    <a:pt x="1639" y="420"/>
                  </a:lnTo>
                  <a:lnTo>
                    <a:pt x="1486" y="510"/>
                  </a:lnTo>
                  <a:lnTo>
                    <a:pt x="1490" y="537"/>
                  </a:lnTo>
                  <a:lnTo>
                    <a:pt x="1532" y="604"/>
                  </a:lnTo>
                  <a:lnTo>
                    <a:pt x="1486" y="602"/>
                  </a:lnTo>
                  <a:lnTo>
                    <a:pt x="1365" y="521"/>
                  </a:lnTo>
                  <a:lnTo>
                    <a:pt x="1308" y="471"/>
                  </a:lnTo>
                  <a:lnTo>
                    <a:pt x="1257" y="398"/>
                  </a:lnTo>
                  <a:lnTo>
                    <a:pt x="1344" y="420"/>
                  </a:lnTo>
                  <a:lnTo>
                    <a:pt x="1381" y="387"/>
                  </a:lnTo>
                  <a:lnTo>
                    <a:pt x="1420" y="429"/>
                  </a:lnTo>
                  <a:lnTo>
                    <a:pt x="1497" y="420"/>
                  </a:lnTo>
                  <a:lnTo>
                    <a:pt x="1519" y="400"/>
                  </a:lnTo>
                  <a:lnTo>
                    <a:pt x="1549" y="387"/>
                  </a:lnTo>
                  <a:lnTo>
                    <a:pt x="1539" y="338"/>
                  </a:lnTo>
                  <a:lnTo>
                    <a:pt x="1515" y="290"/>
                  </a:lnTo>
                  <a:lnTo>
                    <a:pt x="1479" y="270"/>
                  </a:lnTo>
                  <a:lnTo>
                    <a:pt x="1400" y="206"/>
                  </a:lnTo>
                  <a:lnTo>
                    <a:pt x="1316" y="178"/>
                  </a:lnTo>
                  <a:lnTo>
                    <a:pt x="1176" y="164"/>
                  </a:lnTo>
                  <a:lnTo>
                    <a:pt x="1191" y="125"/>
                  </a:lnTo>
                  <a:lnTo>
                    <a:pt x="1150" y="117"/>
                  </a:lnTo>
                  <a:lnTo>
                    <a:pt x="1083" y="141"/>
                  </a:lnTo>
                  <a:lnTo>
                    <a:pt x="1062" y="141"/>
                  </a:lnTo>
                  <a:lnTo>
                    <a:pt x="1050" y="129"/>
                  </a:lnTo>
                  <a:lnTo>
                    <a:pt x="1096" y="91"/>
                  </a:lnTo>
                  <a:lnTo>
                    <a:pt x="1115" y="80"/>
                  </a:lnTo>
                  <a:lnTo>
                    <a:pt x="1104" y="43"/>
                  </a:lnTo>
                  <a:lnTo>
                    <a:pt x="1013" y="0"/>
                  </a:lnTo>
                  <a:lnTo>
                    <a:pt x="916" y="33"/>
                  </a:lnTo>
                  <a:lnTo>
                    <a:pt x="889" y="7"/>
                  </a:lnTo>
                  <a:lnTo>
                    <a:pt x="870" y="7"/>
                  </a:lnTo>
                  <a:lnTo>
                    <a:pt x="828" y="33"/>
                  </a:lnTo>
                  <a:lnTo>
                    <a:pt x="818" y="43"/>
                  </a:lnTo>
                  <a:lnTo>
                    <a:pt x="751" y="70"/>
                  </a:lnTo>
                  <a:lnTo>
                    <a:pt x="696" y="117"/>
                  </a:lnTo>
                  <a:lnTo>
                    <a:pt x="684" y="129"/>
                  </a:lnTo>
                  <a:lnTo>
                    <a:pt x="619" y="153"/>
                  </a:lnTo>
                  <a:lnTo>
                    <a:pt x="539" y="201"/>
                  </a:lnTo>
                  <a:lnTo>
                    <a:pt x="476" y="246"/>
                  </a:lnTo>
                  <a:lnTo>
                    <a:pt x="420" y="290"/>
                  </a:lnTo>
                  <a:lnTo>
                    <a:pt x="391" y="363"/>
                  </a:lnTo>
                  <a:lnTo>
                    <a:pt x="340" y="448"/>
                  </a:lnTo>
                  <a:lnTo>
                    <a:pt x="306" y="521"/>
                  </a:lnTo>
                  <a:lnTo>
                    <a:pt x="262" y="597"/>
                  </a:lnTo>
                  <a:lnTo>
                    <a:pt x="130" y="729"/>
                  </a:lnTo>
                  <a:lnTo>
                    <a:pt x="62" y="755"/>
                  </a:lnTo>
                  <a:lnTo>
                    <a:pt x="7" y="835"/>
                  </a:lnTo>
                  <a:lnTo>
                    <a:pt x="0" y="863"/>
                  </a:lnTo>
                  <a:lnTo>
                    <a:pt x="38" y="942"/>
                  </a:lnTo>
                  <a:lnTo>
                    <a:pt x="72" y="1092"/>
                  </a:lnTo>
                  <a:lnTo>
                    <a:pt x="109" y="1080"/>
                  </a:lnTo>
                  <a:lnTo>
                    <a:pt x="95" y="1128"/>
                  </a:lnTo>
                  <a:lnTo>
                    <a:pt x="97" y="1160"/>
                  </a:lnTo>
                  <a:lnTo>
                    <a:pt x="111" y="1165"/>
                  </a:lnTo>
                  <a:lnTo>
                    <a:pt x="130" y="1169"/>
                  </a:lnTo>
                  <a:lnTo>
                    <a:pt x="208" y="1160"/>
                  </a:lnTo>
                  <a:lnTo>
                    <a:pt x="294" y="1080"/>
                  </a:lnTo>
                  <a:lnTo>
                    <a:pt x="298" y="1092"/>
                  </a:lnTo>
                  <a:lnTo>
                    <a:pt x="338" y="1160"/>
                  </a:lnTo>
                  <a:lnTo>
                    <a:pt x="340" y="1245"/>
                  </a:lnTo>
                  <a:lnTo>
                    <a:pt x="386" y="1336"/>
                  </a:lnTo>
                  <a:lnTo>
                    <a:pt x="453" y="1352"/>
                  </a:lnTo>
                  <a:lnTo>
                    <a:pt x="461" y="1307"/>
                  </a:lnTo>
                  <a:lnTo>
                    <a:pt x="479" y="1334"/>
                  </a:lnTo>
                  <a:lnTo>
                    <a:pt x="523" y="1296"/>
                  </a:lnTo>
                  <a:lnTo>
                    <a:pt x="552" y="1231"/>
                  </a:lnTo>
                  <a:lnTo>
                    <a:pt x="568" y="1151"/>
                  </a:lnTo>
                  <a:lnTo>
                    <a:pt x="596" y="1096"/>
                  </a:lnTo>
                  <a:lnTo>
                    <a:pt x="575" y="1062"/>
                  </a:lnTo>
                  <a:lnTo>
                    <a:pt x="596" y="975"/>
                  </a:lnTo>
                  <a:lnTo>
                    <a:pt x="568" y="924"/>
                  </a:lnTo>
                  <a:lnTo>
                    <a:pt x="585" y="806"/>
                  </a:lnTo>
                  <a:lnTo>
                    <a:pt x="619" y="729"/>
                  </a:lnTo>
                  <a:lnTo>
                    <a:pt x="684" y="693"/>
                  </a:lnTo>
                  <a:lnTo>
                    <a:pt x="740" y="607"/>
                  </a:lnTo>
                  <a:lnTo>
                    <a:pt x="761" y="521"/>
                  </a:lnTo>
                  <a:lnTo>
                    <a:pt x="782" y="497"/>
                  </a:lnTo>
                  <a:lnTo>
                    <a:pt x="849" y="492"/>
                  </a:lnTo>
                  <a:lnTo>
                    <a:pt x="872" y="521"/>
                  </a:lnTo>
                  <a:lnTo>
                    <a:pt x="872" y="537"/>
                  </a:lnTo>
                  <a:lnTo>
                    <a:pt x="818" y="607"/>
                  </a:lnTo>
                  <a:lnTo>
                    <a:pt x="740" y="682"/>
                  </a:lnTo>
                  <a:lnTo>
                    <a:pt x="717" y="718"/>
                  </a:lnTo>
                  <a:lnTo>
                    <a:pt x="715" y="799"/>
                  </a:lnTo>
                  <a:lnTo>
                    <a:pt x="740" y="926"/>
                  </a:lnTo>
                  <a:lnTo>
                    <a:pt x="808" y="961"/>
                  </a:lnTo>
                  <a:lnTo>
                    <a:pt x="901" y="970"/>
                  </a:lnTo>
                  <a:lnTo>
                    <a:pt x="1006" y="935"/>
                  </a:lnTo>
                  <a:lnTo>
                    <a:pt x="1062" y="963"/>
                  </a:lnTo>
                  <a:lnTo>
                    <a:pt x="1094" y="1007"/>
                  </a:lnTo>
                  <a:lnTo>
                    <a:pt x="2925" y="350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3640" y="879"/>
              <a:ext cx="1061" cy="1830"/>
            </a:xfrm>
            <a:custGeom>
              <a:avLst/>
              <a:gdLst>
                <a:gd name="T0" fmla="*/ 0 w 3183"/>
                <a:gd name="T1" fmla="*/ 0 h 5492"/>
                <a:gd name="T2" fmla="*/ 0 w 3183"/>
                <a:gd name="T3" fmla="*/ 0 h 5492"/>
                <a:gd name="T4" fmla="*/ 0 w 3183"/>
                <a:gd name="T5" fmla="*/ 0 h 5492"/>
                <a:gd name="T6" fmla="*/ 0 w 3183"/>
                <a:gd name="T7" fmla="*/ 0 h 5492"/>
                <a:gd name="T8" fmla="*/ 0 w 3183"/>
                <a:gd name="T9" fmla="*/ 0 h 5492"/>
                <a:gd name="T10" fmla="*/ 0 w 3183"/>
                <a:gd name="T11" fmla="*/ 0 h 5492"/>
                <a:gd name="T12" fmla="*/ 0 w 3183"/>
                <a:gd name="T13" fmla="*/ 0 h 5492"/>
                <a:gd name="T14" fmla="*/ 0 w 3183"/>
                <a:gd name="T15" fmla="*/ 0 h 5492"/>
                <a:gd name="T16" fmla="*/ 0 w 3183"/>
                <a:gd name="T17" fmla="*/ 0 h 5492"/>
                <a:gd name="T18" fmla="*/ 0 w 3183"/>
                <a:gd name="T19" fmla="*/ 0 h 5492"/>
                <a:gd name="T20" fmla="*/ 0 w 3183"/>
                <a:gd name="T21" fmla="*/ 0 h 5492"/>
                <a:gd name="T22" fmla="*/ 0 w 3183"/>
                <a:gd name="T23" fmla="*/ 0 h 5492"/>
                <a:gd name="T24" fmla="*/ 0 w 3183"/>
                <a:gd name="T25" fmla="*/ 0 h 5492"/>
                <a:gd name="T26" fmla="*/ 0 w 3183"/>
                <a:gd name="T27" fmla="*/ 0 h 5492"/>
                <a:gd name="T28" fmla="*/ 0 w 3183"/>
                <a:gd name="T29" fmla="*/ 0 h 5492"/>
                <a:gd name="T30" fmla="*/ 0 w 3183"/>
                <a:gd name="T31" fmla="*/ 0 h 5492"/>
                <a:gd name="T32" fmla="*/ 0 w 3183"/>
                <a:gd name="T33" fmla="*/ 0 h 5492"/>
                <a:gd name="T34" fmla="*/ 0 w 3183"/>
                <a:gd name="T35" fmla="*/ 0 h 5492"/>
                <a:gd name="T36" fmla="*/ 0 w 3183"/>
                <a:gd name="T37" fmla="*/ 0 h 5492"/>
                <a:gd name="T38" fmla="*/ 0 w 3183"/>
                <a:gd name="T39" fmla="*/ 0 h 5492"/>
                <a:gd name="T40" fmla="*/ 0 w 3183"/>
                <a:gd name="T41" fmla="*/ 0 h 5492"/>
                <a:gd name="T42" fmla="*/ 0 w 3183"/>
                <a:gd name="T43" fmla="*/ 0 h 5492"/>
                <a:gd name="T44" fmla="*/ 0 w 3183"/>
                <a:gd name="T45" fmla="*/ 0 h 5492"/>
                <a:gd name="T46" fmla="*/ 0 w 3183"/>
                <a:gd name="T47" fmla="*/ 0 h 5492"/>
                <a:gd name="T48" fmla="*/ 0 w 3183"/>
                <a:gd name="T49" fmla="*/ 0 h 5492"/>
                <a:gd name="T50" fmla="*/ 0 w 3183"/>
                <a:gd name="T51" fmla="*/ 0 h 5492"/>
                <a:gd name="T52" fmla="*/ 0 w 3183"/>
                <a:gd name="T53" fmla="*/ 0 h 5492"/>
                <a:gd name="T54" fmla="*/ 0 w 3183"/>
                <a:gd name="T55" fmla="*/ 0 h 5492"/>
                <a:gd name="T56" fmla="*/ 0 w 3183"/>
                <a:gd name="T57" fmla="*/ 0 h 5492"/>
                <a:gd name="T58" fmla="*/ 0 w 3183"/>
                <a:gd name="T59" fmla="*/ 0 h 5492"/>
                <a:gd name="T60" fmla="*/ 0 w 3183"/>
                <a:gd name="T61" fmla="*/ 0 h 5492"/>
                <a:gd name="T62" fmla="*/ 0 w 3183"/>
                <a:gd name="T63" fmla="*/ 0 h 5492"/>
                <a:gd name="T64" fmla="*/ 0 w 3183"/>
                <a:gd name="T65" fmla="*/ 0 h 5492"/>
                <a:gd name="T66" fmla="*/ 0 w 3183"/>
                <a:gd name="T67" fmla="*/ 0 h 5492"/>
                <a:gd name="T68" fmla="*/ 0 w 3183"/>
                <a:gd name="T69" fmla="*/ 0 h 5492"/>
                <a:gd name="T70" fmla="*/ 0 w 3183"/>
                <a:gd name="T71" fmla="*/ 0 h 5492"/>
                <a:gd name="T72" fmla="*/ 0 w 3183"/>
                <a:gd name="T73" fmla="*/ 0 h 5492"/>
                <a:gd name="T74" fmla="*/ 0 w 3183"/>
                <a:gd name="T75" fmla="*/ 0 h 5492"/>
                <a:gd name="T76" fmla="*/ 0 w 3183"/>
                <a:gd name="T77" fmla="*/ 0 h 5492"/>
                <a:gd name="T78" fmla="*/ 0 w 3183"/>
                <a:gd name="T79" fmla="*/ 0 h 5492"/>
                <a:gd name="T80" fmla="*/ 0 w 3183"/>
                <a:gd name="T81" fmla="*/ 0 h 5492"/>
                <a:gd name="T82" fmla="*/ 0 w 3183"/>
                <a:gd name="T83" fmla="*/ 0 h 5492"/>
                <a:gd name="T84" fmla="*/ 0 w 3183"/>
                <a:gd name="T85" fmla="*/ 0 h 5492"/>
                <a:gd name="T86" fmla="*/ 0 w 3183"/>
                <a:gd name="T87" fmla="*/ 0 h 5492"/>
                <a:gd name="T88" fmla="*/ 0 w 3183"/>
                <a:gd name="T89" fmla="*/ 0 h 5492"/>
                <a:gd name="T90" fmla="*/ 0 w 3183"/>
                <a:gd name="T91" fmla="*/ 0 h 5492"/>
                <a:gd name="T92" fmla="*/ 0 w 3183"/>
                <a:gd name="T93" fmla="*/ 0 h 5492"/>
                <a:gd name="T94" fmla="*/ 0 w 3183"/>
                <a:gd name="T95" fmla="*/ 0 h 5492"/>
                <a:gd name="T96" fmla="*/ 0 w 3183"/>
                <a:gd name="T97" fmla="*/ 0 h 5492"/>
                <a:gd name="T98" fmla="*/ 0 w 3183"/>
                <a:gd name="T99" fmla="*/ 0 h 5492"/>
                <a:gd name="T100" fmla="*/ 0 w 3183"/>
                <a:gd name="T101" fmla="*/ 0 h 5492"/>
                <a:gd name="T102" fmla="*/ 0 w 3183"/>
                <a:gd name="T103" fmla="*/ 0 h 5492"/>
                <a:gd name="T104" fmla="*/ 0 w 3183"/>
                <a:gd name="T105" fmla="*/ 0 h 5492"/>
                <a:gd name="T106" fmla="*/ 0 w 3183"/>
                <a:gd name="T107" fmla="*/ 0 h 5492"/>
                <a:gd name="T108" fmla="*/ 0 w 3183"/>
                <a:gd name="T109" fmla="*/ 0 h 5492"/>
                <a:gd name="T110" fmla="*/ 0 w 3183"/>
                <a:gd name="T111" fmla="*/ 0 h 5492"/>
                <a:gd name="T112" fmla="*/ 0 w 3183"/>
                <a:gd name="T113" fmla="*/ 0 h 5492"/>
                <a:gd name="T114" fmla="*/ 0 w 3183"/>
                <a:gd name="T115" fmla="*/ 0 h 549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183"/>
                <a:gd name="T175" fmla="*/ 0 h 5492"/>
                <a:gd name="T176" fmla="*/ 3183 w 3183"/>
                <a:gd name="T177" fmla="*/ 5492 h 5492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183" h="5492">
                  <a:moveTo>
                    <a:pt x="931" y="171"/>
                  </a:moveTo>
                  <a:lnTo>
                    <a:pt x="919" y="188"/>
                  </a:lnTo>
                  <a:lnTo>
                    <a:pt x="902" y="162"/>
                  </a:lnTo>
                  <a:lnTo>
                    <a:pt x="884" y="178"/>
                  </a:lnTo>
                  <a:lnTo>
                    <a:pt x="875" y="101"/>
                  </a:lnTo>
                  <a:lnTo>
                    <a:pt x="821" y="59"/>
                  </a:lnTo>
                  <a:lnTo>
                    <a:pt x="739" y="31"/>
                  </a:lnTo>
                  <a:lnTo>
                    <a:pt x="720" y="38"/>
                  </a:lnTo>
                  <a:lnTo>
                    <a:pt x="655" y="50"/>
                  </a:lnTo>
                  <a:lnTo>
                    <a:pt x="632" y="77"/>
                  </a:lnTo>
                  <a:lnTo>
                    <a:pt x="643" y="111"/>
                  </a:lnTo>
                  <a:lnTo>
                    <a:pt x="655" y="123"/>
                  </a:lnTo>
                  <a:lnTo>
                    <a:pt x="643" y="137"/>
                  </a:lnTo>
                  <a:lnTo>
                    <a:pt x="611" y="137"/>
                  </a:lnTo>
                  <a:lnTo>
                    <a:pt x="599" y="77"/>
                  </a:lnTo>
                  <a:lnTo>
                    <a:pt x="599" y="27"/>
                  </a:lnTo>
                  <a:lnTo>
                    <a:pt x="588" y="0"/>
                  </a:lnTo>
                  <a:lnTo>
                    <a:pt x="575" y="0"/>
                  </a:lnTo>
                  <a:lnTo>
                    <a:pt x="557" y="64"/>
                  </a:lnTo>
                  <a:lnTo>
                    <a:pt x="495" y="77"/>
                  </a:lnTo>
                  <a:lnTo>
                    <a:pt x="500" y="101"/>
                  </a:lnTo>
                  <a:lnTo>
                    <a:pt x="523" y="141"/>
                  </a:lnTo>
                  <a:lnTo>
                    <a:pt x="531" y="176"/>
                  </a:lnTo>
                  <a:lnTo>
                    <a:pt x="544" y="306"/>
                  </a:lnTo>
                  <a:lnTo>
                    <a:pt x="624" y="315"/>
                  </a:lnTo>
                  <a:lnTo>
                    <a:pt x="653" y="326"/>
                  </a:lnTo>
                  <a:lnTo>
                    <a:pt x="657" y="345"/>
                  </a:lnTo>
                  <a:lnTo>
                    <a:pt x="596" y="368"/>
                  </a:lnTo>
                  <a:lnTo>
                    <a:pt x="588" y="455"/>
                  </a:lnTo>
                  <a:lnTo>
                    <a:pt x="565" y="528"/>
                  </a:lnTo>
                  <a:lnTo>
                    <a:pt x="449" y="586"/>
                  </a:lnTo>
                  <a:lnTo>
                    <a:pt x="404" y="593"/>
                  </a:lnTo>
                  <a:lnTo>
                    <a:pt x="391" y="593"/>
                  </a:lnTo>
                  <a:lnTo>
                    <a:pt x="326" y="533"/>
                  </a:lnTo>
                  <a:lnTo>
                    <a:pt x="337" y="505"/>
                  </a:lnTo>
                  <a:lnTo>
                    <a:pt x="376" y="537"/>
                  </a:lnTo>
                  <a:lnTo>
                    <a:pt x="431" y="551"/>
                  </a:lnTo>
                  <a:lnTo>
                    <a:pt x="451" y="537"/>
                  </a:lnTo>
                  <a:lnTo>
                    <a:pt x="521" y="514"/>
                  </a:lnTo>
                  <a:lnTo>
                    <a:pt x="550" y="485"/>
                  </a:lnTo>
                  <a:lnTo>
                    <a:pt x="560" y="345"/>
                  </a:lnTo>
                  <a:lnTo>
                    <a:pt x="531" y="317"/>
                  </a:lnTo>
                  <a:lnTo>
                    <a:pt x="508" y="306"/>
                  </a:lnTo>
                  <a:lnTo>
                    <a:pt x="508" y="270"/>
                  </a:lnTo>
                  <a:lnTo>
                    <a:pt x="495" y="197"/>
                  </a:lnTo>
                  <a:lnTo>
                    <a:pt x="490" y="176"/>
                  </a:lnTo>
                  <a:lnTo>
                    <a:pt x="482" y="141"/>
                  </a:lnTo>
                  <a:lnTo>
                    <a:pt x="449" y="89"/>
                  </a:lnTo>
                  <a:lnTo>
                    <a:pt x="456" y="31"/>
                  </a:lnTo>
                  <a:lnTo>
                    <a:pt x="431" y="0"/>
                  </a:lnTo>
                  <a:lnTo>
                    <a:pt x="347" y="6"/>
                  </a:lnTo>
                  <a:lnTo>
                    <a:pt x="319" y="13"/>
                  </a:lnTo>
                  <a:lnTo>
                    <a:pt x="286" y="101"/>
                  </a:lnTo>
                  <a:lnTo>
                    <a:pt x="221" y="160"/>
                  </a:lnTo>
                  <a:lnTo>
                    <a:pt x="217" y="203"/>
                  </a:lnTo>
                  <a:lnTo>
                    <a:pt x="272" y="272"/>
                  </a:lnTo>
                  <a:lnTo>
                    <a:pt x="324" y="357"/>
                  </a:lnTo>
                  <a:lnTo>
                    <a:pt x="241" y="260"/>
                  </a:lnTo>
                  <a:lnTo>
                    <a:pt x="179" y="228"/>
                  </a:lnTo>
                  <a:lnTo>
                    <a:pt x="110" y="247"/>
                  </a:lnTo>
                  <a:lnTo>
                    <a:pt x="52" y="240"/>
                  </a:lnTo>
                  <a:lnTo>
                    <a:pt x="0" y="258"/>
                  </a:lnTo>
                  <a:lnTo>
                    <a:pt x="1760" y="3775"/>
                  </a:lnTo>
                  <a:lnTo>
                    <a:pt x="1784" y="3800"/>
                  </a:lnTo>
                  <a:lnTo>
                    <a:pt x="1820" y="3888"/>
                  </a:lnTo>
                  <a:lnTo>
                    <a:pt x="1897" y="4010"/>
                  </a:lnTo>
                  <a:lnTo>
                    <a:pt x="1884" y="4085"/>
                  </a:lnTo>
                  <a:lnTo>
                    <a:pt x="1908" y="4146"/>
                  </a:lnTo>
                  <a:lnTo>
                    <a:pt x="1972" y="4158"/>
                  </a:lnTo>
                  <a:lnTo>
                    <a:pt x="2040" y="4146"/>
                  </a:lnTo>
                  <a:lnTo>
                    <a:pt x="2052" y="4146"/>
                  </a:lnTo>
                  <a:lnTo>
                    <a:pt x="2073" y="4181"/>
                  </a:lnTo>
                  <a:lnTo>
                    <a:pt x="2086" y="4292"/>
                  </a:lnTo>
                  <a:lnTo>
                    <a:pt x="2130" y="4364"/>
                  </a:lnTo>
                  <a:lnTo>
                    <a:pt x="2140" y="4378"/>
                  </a:lnTo>
                  <a:lnTo>
                    <a:pt x="2140" y="4561"/>
                  </a:lnTo>
                  <a:lnTo>
                    <a:pt x="2151" y="4647"/>
                  </a:lnTo>
                  <a:lnTo>
                    <a:pt x="2174" y="4720"/>
                  </a:lnTo>
                  <a:lnTo>
                    <a:pt x="2239" y="4819"/>
                  </a:lnTo>
                  <a:lnTo>
                    <a:pt x="2296" y="4889"/>
                  </a:lnTo>
                  <a:lnTo>
                    <a:pt x="2296" y="4964"/>
                  </a:lnTo>
                  <a:lnTo>
                    <a:pt x="2285" y="4980"/>
                  </a:lnTo>
                  <a:lnTo>
                    <a:pt x="2262" y="4980"/>
                  </a:lnTo>
                  <a:lnTo>
                    <a:pt x="2195" y="4889"/>
                  </a:lnTo>
                  <a:lnTo>
                    <a:pt x="2164" y="4805"/>
                  </a:lnTo>
                  <a:lnTo>
                    <a:pt x="2151" y="4771"/>
                  </a:lnTo>
                  <a:lnTo>
                    <a:pt x="2130" y="4757"/>
                  </a:lnTo>
                  <a:lnTo>
                    <a:pt x="2086" y="4805"/>
                  </a:lnTo>
                  <a:lnTo>
                    <a:pt x="2048" y="4776"/>
                  </a:lnTo>
                  <a:lnTo>
                    <a:pt x="1996" y="4783"/>
                  </a:lnTo>
                  <a:lnTo>
                    <a:pt x="1985" y="4805"/>
                  </a:lnTo>
                  <a:lnTo>
                    <a:pt x="2040" y="4901"/>
                  </a:lnTo>
                  <a:lnTo>
                    <a:pt x="2086" y="4988"/>
                  </a:lnTo>
                  <a:lnTo>
                    <a:pt x="2096" y="5089"/>
                  </a:lnTo>
                  <a:lnTo>
                    <a:pt x="2120" y="5114"/>
                  </a:lnTo>
                  <a:lnTo>
                    <a:pt x="2151" y="5053"/>
                  </a:lnTo>
                  <a:lnTo>
                    <a:pt x="2164" y="5043"/>
                  </a:lnTo>
                  <a:lnTo>
                    <a:pt x="2184" y="5064"/>
                  </a:lnTo>
                  <a:lnTo>
                    <a:pt x="2262" y="5177"/>
                  </a:lnTo>
                  <a:lnTo>
                    <a:pt x="2272" y="5295"/>
                  </a:lnTo>
                  <a:lnTo>
                    <a:pt x="2285" y="5320"/>
                  </a:lnTo>
                  <a:lnTo>
                    <a:pt x="2319" y="5346"/>
                  </a:lnTo>
                  <a:lnTo>
                    <a:pt x="2385" y="5407"/>
                  </a:lnTo>
                  <a:lnTo>
                    <a:pt x="2428" y="5484"/>
                  </a:lnTo>
                  <a:lnTo>
                    <a:pt x="2439" y="5492"/>
                  </a:lnTo>
                  <a:lnTo>
                    <a:pt x="2473" y="5470"/>
                  </a:lnTo>
                  <a:lnTo>
                    <a:pt x="2506" y="5456"/>
                  </a:lnTo>
                  <a:lnTo>
                    <a:pt x="2527" y="5383"/>
                  </a:lnTo>
                  <a:lnTo>
                    <a:pt x="2496" y="5270"/>
                  </a:lnTo>
                  <a:lnTo>
                    <a:pt x="2473" y="5250"/>
                  </a:lnTo>
                  <a:lnTo>
                    <a:pt x="2450" y="5177"/>
                  </a:lnTo>
                  <a:lnTo>
                    <a:pt x="2351" y="5064"/>
                  </a:lnTo>
                  <a:lnTo>
                    <a:pt x="2351" y="5043"/>
                  </a:lnTo>
                  <a:lnTo>
                    <a:pt x="2418" y="5043"/>
                  </a:lnTo>
                  <a:lnTo>
                    <a:pt x="2460" y="5025"/>
                  </a:lnTo>
                  <a:lnTo>
                    <a:pt x="2450" y="4952"/>
                  </a:lnTo>
                  <a:lnTo>
                    <a:pt x="2405" y="4881"/>
                  </a:lnTo>
                  <a:lnTo>
                    <a:pt x="2373" y="4783"/>
                  </a:lnTo>
                  <a:lnTo>
                    <a:pt x="2319" y="4697"/>
                  </a:lnTo>
                  <a:lnTo>
                    <a:pt x="2252" y="4622"/>
                  </a:lnTo>
                  <a:lnTo>
                    <a:pt x="2208" y="4549"/>
                  </a:lnTo>
                  <a:lnTo>
                    <a:pt x="2208" y="4500"/>
                  </a:lnTo>
                  <a:lnTo>
                    <a:pt x="2218" y="4460"/>
                  </a:lnTo>
                  <a:lnTo>
                    <a:pt x="2218" y="4352"/>
                  </a:lnTo>
                  <a:lnTo>
                    <a:pt x="2228" y="4340"/>
                  </a:lnTo>
                  <a:lnTo>
                    <a:pt x="2252" y="4331"/>
                  </a:lnTo>
                  <a:lnTo>
                    <a:pt x="2329" y="4416"/>
                  </a:lnTo>
                  <a:lnTo>
                    <a:pt x="2362" y="4488"/>
                  </a:lnTo>
                  <a:lnTo>
                    <a:pt x="2428" y="4500"/>
                  </a:lnTo>
                  <a:lnTo>
                    <a:pt x="2460" y="4574"/>
                  </a:lnTo>
                  <a:lnTo>
                    <a:pt x="2473" y="4610"/>
                  </a:lnTo>
                  <a:lnTo>
                    <a:pt x="2527" y="4586"/>
                  </a:lnTo>
                  <a:lnTo>
                    <a:pt x="2574" y="4512"/>
                  </a:lnTo>
                  <a:lnTo>
                    <a:pt x="2630" y="4439"/>
                  </a:lnTo>
                  <a:lnTo>
                    <a:pt x="2662" y="4364"/>
                  </a:lnTo>
                  <a:lnTo>
                    <a:pt x="2649" y="4279"/>
                  </a:lnTo>
                  <a:lnTo>
                    <a:pt x="2662" y="4205"/>
                  </a:lnTo>
                  <a:lnTo>
                    <a:pt x="2649" y="4132"/>
                  </a:lnTo>
                  <a:lnTo>
                    <a:pt x="2582" y="4071"/>
                  </a:lnTo>
                  <a:lnTo>
                    <a:pt x="2506" y="3975"/>
                  </a:lnTo>
                  <a:lnTo>
                    <a:pt x="2496" y="3963"/>
                  </a:lnTo>
                  <a:lnTo>
                    <a:pt x="2496" y="3949"/>
                  </a:lnTo>
                  <a:lnTo>
                    <a:pt x="2540" y="3874"/>
                  </a:lnTo>
                  <a:lnTo>
                    <a:pt x="2548" y="3862"/>
                  </a:lnTo>
                  <a:lnTo>
                    <a:pt x="2561" y="3874"/>
                  </a:lnTo>
                  <a:lnTo>
                    <a:pt x="2582" y="3949"/>
                  </a:lnTo>
                  <a:lnTo>
                    <a:pt x="2582" y="4024"/>
                  </a:lnTo>
                  <a:lnTo>
                    <a:pt x="2672" y="4010"/>
                  </a:lnTo>
                  <a:lnTo>
                    <a:pt x="2695" y="3963"/>
                  </a:lnTo>
                  <a:lnTo>
                    <a:pt x="2672" y="3874"/>
                  </a:lnTo>
                  <a:lnTo>
                    <a:pt x="2672" y="3862"/>
                  </a:lnTo>
                  <a:lnTo>
                    <a:pt x="2750" y="3853"/>
                  </a:lnTo>
                  <a:lnTo>
                    <a:pt x="2794" y="3853"/>
                  </a:lnTo>
                  <a:lnTo>
                    <a:pt x="2863" y="3839"/>
                  </a:lnTo>
                  <a:lnTo>
                    <a:pt x="2928" y="3775"/>
                  </a:lnTo>
                  <a:lnTo>
                    <a:pt x="2993" y="3692"/>
                  </a:lnTo>
                  <a:lnTo>
                    <a:pt x="3050" y="3617"/>
                  </a:lnTo>
                  <a:lnTo>
                    <a:pt x="3083" y="3502"/>
                  </a:lnTo>
                  <a:lnTo>
                    <a:pt x="3152" y="3394"/>
                  </a:lnTo>
                  <a:lnTo>
                    <a:pt x="3138" y="3228"/>
                  </a:lnTo>
                  <a:lnTo>
                    <a:pt x="3183" y="3182"/>
                  </a:lnTo>
                  <a:lnTo>
                    <a:pt x="3152" y="3101"/>
                  </a:lnTo>
                  <a:lnTo>
                    <a:pt x="3094" y="3028"/>
                  </a:lnTo>
                  <a:lnTo>
                    <a:pt x="3050" y="2981"/>
                  </a:lnTo>
                  <a:lnTo>
                    <a:pt x="3037" y="2932"/>
                  </a:lnTo>
                  <a:lnTo>
                    <a:pt x="3053" y="2852"/>
                  </a:lnTo>
                  <a:lnTo>
                    <a:pt x="3117" y="2822"/>
                  </a:lnTo>
                  <a:lnTo>
                    <a:pt x="3136" y="2793"/>
                  </a:lnTo>
                  <a:lnTo>
                    <a:pt x="3138" y="2747"/>
                  </a:lnTo>
                  <a:lnTo>
                    <a:pt x="3117" y="2735"/>
                  </a:lnTo>
                  <a:lnTo>
                    <a:pt x="3006" y="2747"/>
                  </a:lnTo>
                  <a:lnTo>
                    <a:pt x="2908" y="2733"/>
                  </a:lnTo>
                  <a:lnTo>
                    <a:pt x="2907" y="2735"/>
                  </a:lnTo>
                  <a:lnTo>
                    <a:pt x="2884" y="2696"/>
                  </a:lnTo>
                  <a:lnTo>
                    <a:pt x="931" y="17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3899" y="716"/>
              <a:ext cx="1080" cy="1148"/>
            </a:xfrm>
            <a:custGeom>
              <a:avLst/>
              <a:gdLst>
                <a:gd name="T0" fmla="*/ 0 w 3239"/>
                <a:gd name="T1" fmla="*/ 0 h 3444"/>
                <a:gd name="T2" fmla="*/ 0 w 3239"/>
                <a:gd name="T3" fmla="*/ 0 h 3444"/>
                <a:gd name="T4" fmla="*/ 0 w 3239"/>
                <a:gd name="T5" fmla="*/ 0 h 3444"/>
                <a:gd name="T6" fmla="*/ 0 w 3239"/>
                <a:gd name="T7" fmla="*/ 0 h 3444"/>
                <a:gd name="T8" fmla="*/ 0 w 3239"/>
                <a:gd name="T9" fmla="*/ 0 h 3444"/>
                <a:gd name="T10" fmla="*/ 0 w 3239"/>
                <a:gd name="T11" fmla="*/ 0 h 3444"/>
                <a:gd name="T12" fmla="*/ 0 w 3239"/>
                <a:gd name="T13" fmla="*/ 0 h 3444"/>
                <a:gd name="T14" fmla="*/ 0 w 3239"/>
                <a:gd name="T15" fmla="*/ 0 h 3444"/>
                <a:gd name="T16" fmla="*/ 0 w 3239"/>
                <a:gd name="T17" fmla="*/ 0 h 3444"/>
                <a:gd name="T18" fmla="*/ 0 w 3239"/>
                <a:gd name="T19" fmla="*/ 0 h 3444"/>
                <a:gd name="T20" fmla="*/ 0 w 3239"/>
                <a:gd name="T21" fmla="*/ 0 h 3444"/>
                <a:gd name="T22" fmla="*/ 0 w 3239"/>
                <a:gd name="T23" fmla="*/ 0 h 3444"/>
                <a:gd name="T24" fmla="*/ 0 w 3239"/>
                <a:gd name="T25" fmla="*/ 0 h 3444"/>
                <a:gd name="T26" fmla="*/ 0 w 3239"/>
                <a:gd name="T27" fmla="*/ 0 h 3444"/>
                <a:gd name="T28" fmla="*/ 0 w 3239"/>
                <a:gd name="T29" fmla="*/ 0 h 3444"/>
                <a:gd name="T30" fmla="*/ 0 w 3239"/>
                <a:gd name="T31" fmla="*/ 0 h 3444"/>
                <a:gd name="T32" fmla="*/ 0 w 3239"/>
                <a:gd name="T33" fmla="*/ 0 h 3444"/>
                <a:gd name="T34" fmla="*/ 0 w 3239"/>
                <a:gd name="T35" fmla="*/ 0 h 3444"/>
                <a:gd name="T36" fmla="*/ 0 w 3239"/>
                <a:gd name="T37" fmla="*/ 0 h 3444"/>
                <a:gd name="T38" fmla="*/ 0 w 3239"/>
                <a:gd name="T39" fmla="*/ 0 h 3444"/>
                <a:gd name="T40" fmla="*/ 0 w 3239"/>
                <a:gd name="T41" fmla="*/ 0 h 3444"/>
                <a:gd name="T42" fmla="*/ 0 w 3239"/>
                <a:gd name="T43" fmla="*/ 0 h 3444"/>
                <a:gd name="T44" fmla="*/ 0 w 3239"/>
                <a:gd name="T45" fmla="*/ 0 h 3444"/>
                <a:gd name="T46" fmla="*/ 0 w 3239"/>
                <a:gd name="T47" fmla="*/ 0 h 3444"/>
                <a:gd name="T48" fmla="*/ 0 w 3239"/>
                <a:gd name="T49" fmla="*/ 0 h 3444"/>
                <a:gd name="T50" fmla="*/ 0 w 3239"/>
                <a:gd name="T51" fmla="*/ 0 h 3444"/>
                <a:gd name="T52" fmla="*/ 0 w 3239"/>
                <a:gd name="T53" fmla="*/ 0 h 3444"/>
                <a:gd name="T54" fmla="*/ 0 w 3239"/>
                <a:gd name="T55" fmla="*/ 0 h 3444"/>
                <a:gd name="T56" fmla="*/ 0 w 3239"/>
                <a:gd name="T57" fmla="*/ 0 h 3444"/>
                <a:gd name="T58" fmla="*/ 0 w 3239"/>
                <a:gd name="T59" fmla="*/ 0 h 3444"/>
                <a:gd name="T60" fmla="*/ 0 w 3239"/>
                <a:gd name="T61" fmla="*/ 0 h 3444"/>
                <a:gd name="T62" fmla="*/ 0 w 3239"/>
                <a:gd name="T63" fmla="*/ 0 h 3444"/>
                <a:gd name="T64" fmla="*/ 0 w 3239"/>
                <a:gd name="T65" fmla="*/ 0 h 3444"/>
                <a:gd name="T66" fmla="*/ 0 w 3239"/>
                <a:gd name="T67" fmla="*/ 0 h 3444"/>
                <a:gd name="T68" fmla="*/ 0 w 3239"/>
                <a:gd name="T69" fmla="*/ 0 h 3444"/>
                <a:gd name="T70" fmla="*/ 0 w 3239"/>
                <a:gd name="T71" fmla="*/ 0 h 3444"/>
                <a:gd name="T72" fmla="*/ 0 w 3239"/>
                <a:gd name="T73" fmla="*/ 0 h 3444"/>
                <a:gd name="T74" fmla="*/ 0 w 3239"/>
                <a:gd name="T75" fmla="*/ 0 h 3444"/>
                <a:gd name="T76" fmla="*/ 0 w 3239"/>
                <a:gd name="T77" fmla="*/ 0 h 3444"/>
                <a:gd name="T78" fmla="*/ 0 w 3239"/>
                <a:gd name="T79" fmla="*/ 0 h 3444"/>
                <a:gd name="T80" fmla="*/ 0 w 3239"/>
                <a:gd name="T81" fmla="*/ 0 h 3444"/>
                <a:gd name="T82" fmla="*/ 0 w 3239"/>
                <a:gd name="T83" fmla="*/ 0 h 3444"/>
                <a:gd name="T84" fmla="*/ 0 w 3239"/>
                <a:gd name="T85" fmla="*/ 0 h 3444"/>
                <a:gd name="T86" fmla="*/ 0 w 3239"/>
                <a:gd name="T87" fmla="*/ 0 h 3444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3239"/>
                <a:gd name="T133" fmla="*/ 0 h 3444"/>
                <a:gd name="T134" fmla="*/ 3239 w 3239"/>
                <a:gd name="T135" fmla="*/ 3444 h 3444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3239" h="3444">
                  <a:moveTo>
                    <a:pt x="2151" y="626"/>
                  </a:moveTo>
                  <a:lnTo>
                    <a:pt x="2051" y="588"/>
                  </a:lnTo>
                  <a:lnTo>
                    <a:pt x="1985" y="550"/>
                  </a:lnTo>
                  <a:lnTo>
                    <a:pt x="1919" y="527"/>
                  </a:lnTo>
                  <a:lnTo>
                    <a:pt x="1907" y="516"/>
                  </a:lnTo>
                  <a:lnTo>
                    <a:pt x="1930" y="476"/>
                  </a:lnTo>
                  <a:lnTo>
                    <a:pt x="1974" y="466"/>
                  </a:lnTo>
                  <a:lnTo>
                    <a:pt x="1919" y="406"/>
                  </a:lnTo>
                  <a:lnTo>
                    <a:pt x="1854" y="370"/>
                  </a:lnTo>
                  <a:lnTo>
                    <a:pt x="1798" y="370"/>
                  </a:lnTo>
                  <a:lnTo>
                    <a:pt x="1764" y="440"/>
                  </a:lnTo>
                  <a:lnTo>
                    <a:pt x="1764" y="452"/>
                  </a:lnTo>
                  <a:lnTo>
                    <a:pt x="1730" y="452"/>
                  </a:lnTo>
                  <a:lnTo>
                    <a:pt x="1642" y="440"/>
                  </a:lnTo>
                  <a:lnTo>
                    <a:pt x="1575" y="392"/>
                  </a:lnTo>
                  <a:lnTo>
                    <a:pt x="1544" y="382"/>
                  </a:lnTo>
                  <a:lnTo>
                    <a:pt x="1297" y="370"/>
                  </a:lnTo>
                  <a:lnTo>
                    <a:pt x="1230" y="372"/>
                  </a:lnTo>
                  <a:lnTo>
                    <a:pt x="1210" y="372"/>
                  </a:lnTo>
                  <a:lnTo>
                    <a:pt x="1186" y="406"/>
                  </a:lnTo>
                  <a:lnTo>
                    <a:pt x="1163" y="426"/>
                  </a:lnTo>
                  <a:lnTo>
                    <a:pt x="1091" y="447"/>
                  </a:lnTo>
                  <a:lnTo>
                    <a:pt x="1057" y="440"/>
                  </a:lnTo>
                  <a:lnTo>
                    <a:pt x="1077" y="417"/>
                  </a:lnTo>
                  <a:lnTo>
                    <a:pt x="1142" y="378"/>
                  </a:lnTo>
                  <a:lnTo>
                    <a:pt x="1202" y="360"/>
                  </a:lnTo>
                  <a:lnTo>
                    <a:pt x="1210" y="360"/>
                  </a:lnTo>
                  <a:lnTo>
                    <a:pt x="1278" y="298"/>
                  </a:lnTo>
                  <a:lnTo>
                    <a:pt x="1293" y="234"/>
                  </a:lnTo>
                  <a:lnTo>
                    <a:pt x="1275" y="173"/>
                  </a:lnTo>
                  <a:lnTo>
                    <a:pt x="1240" y="136"/>
                  </a:lnTo>
                  <a:lnTo>
                    <a:pt x="1155" y="99"/>
                  </a:lnTo>
                  <a:lnTo>
                    <a:pt x="1085" y="85"/>
                  </a:lnTo>
                  <a:lnTo>
                    <a:pt x="1044" y="136"/>
                  </a:lnTo>
                  <a:lnTo>
                    <a:pt x="984" y="122"/>
                  </a:lnTo>
                  <a:lnTo>
                    <a:pt x="974" y="110"/>
                  </a:lnTo>
                  <a:lnTo>
                    <a:pt x="920" y="12"/>
                  </a:lnTo>
                  <a:lnTo>
                    <a:pt x="867" y="0"/>
                  </a:lnTo>
                  <a:lnTo>
                    <a:pt x="798" y="12"/>
                  </a:lnTo>
                  <a:lnTo>
                    <a:pt x="777" y="51"/>
                  </a:lnTo>
                  <a:lnTo>
                    <a:pt x="788" y="122"/>
                  </a:lnTo>
                  <a:lnTo>
                    <a:pt x="788" y="136"/>
                  </a:lnTo>
                  <a:lnTo>
                    <a:pt x="718" y="136"/>
                  </a:lnTo>
                  <a:lnTo>
                    <a:pt x="697" y="147"/>
                  </a:lnTo>
                  <a:lnTo>
                    <a:pt x="710" y="173"/>
                  </a:lnTo>
                  <a:lnTo>
                    <a:pt x="710" y="197"/>
                  </a:lnTo>
                  <a:lnTo>
                    <a:pt x="676" y="197"/>
                  </a:lnTo>
                  <a:lnTo>
                    <a:pt x="598" y="173"/>
                  </a:lnTo>
                  <a:lnTo>
                    <a:pt x="586" y="159"/>
                  </a:lnTo>
                  <a:lnTo>
                    <a:pt x="455" y="223"/>
                  </a:lnTo>
                  <a:lnTo>
                    <a:pt x="443" y="234"/>
                  </a:lnTo>
                  <a:lnTo>
                    <a:pt x="377" y="234"/>
                  </a:lnTo>
                  <a:lnTo>
                    <a:pt x="289" y="257"/>
                  </a:lnTo>
                  <a:lnTo>
                    <a:pt x="207" y="293"/>
                  </a:lnTo>
                  <a:lnTo>
                    <a:pt x="222" y="378"/>
                  </a:lnTo>
                  <a:lnTo>
                    <a:pt x="199" y="406"/>
                  </a:lnTo>
                  <a:lnTo>
                    <a:pt x="132" y="417"/>
                  </a:lnTo>
                  <a:lnTo>
                    <a:pt x="54" y="417"/>
                  </a:lnTo>
                  <a:lnTo>
                    <a:pt x="0" y="429"/>
                  </a:lnTo>
                  <a:lnTo>
                    <a:pt x="8" y="473"/>
                  </a:lnTo>
                  <a:lnTo>
                    <a:pt x="59" y="504"/>
                  </a:lnTo>
                  <a:lnTo>
                    <a:pt x="106" y="527"/>
                  </a:lnTo>
                  <a:lnTo>
                    <a:pt x="130" y="566"/>
                  </a:lnTo>
                  <a:lnTo>
                    <a:pt x="155" y="639"/>
                  </a:lnTo>
                  <a:lnTo>
                    <a:pt x="155" y="660"/>
                  </a:lnTo>
                  <a:lnTo>
                    <a:pt x="2107" y="3185"/>
                  </a:lnTo>
                  <a:lnTo>
                    <a:pt x="2182" y="3107"/>
                  </a:lnTo>
                  <a:lnTo>
                    <a:pt x="2215" y="3082"/>
                  </a:lnTo>
                  <a:lnTo>
                    <a:pt x="2244" y="3117"/>
                  </a:lnTo>
                  <a:lnTo>
                    <a:pt x="2260" y="3163"/>
                  </a:lnTo>
                  <a:lnTo>
                    <a:pt x="2317" y="3173"/>
                  </a:lnTo>
                  <a:lnTo>
                    <a:pt x="2397" y="3089"/>
                  </a:lnTo>
                  <a:lnTo>
                    <a:pt x="2407" y="3098"/>
                  </a:lnTo>
                  <a:lnTo>
                    <a:pt x="2417" y="3173"/>
                  </a:lnTo>
                  <a:lnTo>
                    <a:pt x="2430" y="3185"/>
                  </a:lnTo>
                  <a:lnTo>
                    <a:pt x="2495" y="3224"/>
                  </a:lnTo>
                  <a:lnTo>
                    <a:pt x="2529" y="3297"/>
                  </a:lnTo>
                  <a:lnTo>
                    <a:pt x="2539" y="3368"/>
                  </a:lnTo>
                  <a:lnTo>
                    <a:pt x="2562" y="3421"/>
                  </a:lnTo>
                  <a:lnTo>
                    <a:pt x="2606" y="3444"/>
                  </a:lnTo>
                  <a:lnTo>
                    <a:pt x="2663" y="3433"/>
                  </a:lnTo>
                  <a:lnTo>
                    <a:pt x="2682" y="3380"/>
                  </a:lnTo>
                  <a:lnTo>
                    <a:pt x="2671" y="3297"/>
                  </a:lnTo>
                  <a:lnTo>
                    <a:pt x="2653" y="3163"/>
                  </a:lnTo>
                  <a:lnTo>
                    <a:pt x="2638" y="3077"/>
                  </a:lnTo>
                  <a:lnTo>
                    <a:pt x="2663" y="2968"/>
                  </a:lnTo>
                  <a:lnTo>
                    <a:pt x="2713" y="2901"/>
                  </a:lnTo>
                  <a:lnTo>
                    <a:pt x="2770" y="2883"/>
                  </a:lnTo>
                  <a:lnTo>
                    <a:pt x="2807" y="2868"/>
                  </a:lnTo>
                  <a:lnTo>
                    <a:pt x="2892" y="2746"/>
                  </a:lnTo>
                  <a:lnTo>
                    <a:pt x="2926" y="2672"/>
                  </a:lnTo>
                  <a:lnTo>
                    <a:pt x="2972" y="2597"/>
                  </a:lnTo>
                  <a:lnTo>
                    <a:pt x="2993" y="2524"/>
                  </a:lnTo>
                  <a:lnTo>
                    <a:pt x="2993" y="2439"/>
                  </a:lnTo>
                  <a:lnTo>
                    <a:pt x="2985" y="2292"/>
                  </a:lnTo>
                  <a:lnTo>
                    <a:pt x="2972" y="2180"/>
                  </a:lnTo>
                  <a:lnTo>
                    <a:pt x="2972" y="2160"/>
                  </a:lnTo>
                  <a:lnTo>
                    <a:pt x="2985" y="2144"/>
                  </a:lnTo>
                  <a:lnTo>
                    <a:pt x="2993" y="2144"/>
                  </a:lnTo>
                  <a:lnTo>
                    <a:pt x="3006" y="2160"/>
                  </a:lnTo>
                  <a:lnTo>
                    <a:pt x="3019" y="2254"/>
                  </a:lnTo>
                  <a:lnTo>
                    <a:pt x="3029" y="2280"/>
                  </a:lnTo>
                  <a:lnTo>
                    <a:pt x="3060" y="2352"/>
                  </a:lnTo>
                  <a:lnTo>
                    <a:pt x="3104" y="2580"/>
                  </a:lnTo>
                  <a:lnTo>
                    <a:pt x="3084" y="2622"/>
                  </a:lnTo>
                  <a:lnTo>
                    <a:pt x="3094" y="2636"/>
                  </a:lnTo>
                  <a:lnTo>
                    <a:pt x="3128" y="2636"/>
                  </a:lnTo>
                  <a:lnTo>
                    <a:pt x="3167" y="2608"/>
                  </a:lnTo>
                  <a:lnTo>
                    <a:pt x="3153" y="2573"/>
                  </a:lnTo>
                  <a:lnTo>
                    <a:pt x="3140" y="2423"/>
                  </a:lnTo>
                  <a:lnTo>
                    <a:pt x="3190" y="2467"/>
                  </a:lnTo>
                  <a:lnTo>
                    <a:pt x="3239" y="2477"/>
                  </a:lnTo>
                  <a:lnTo>
                    <a:pt x="3239" y="2453"/>
                  </a:lnTo>
                  <a:lnTo>
                    <a:pt x="3140" y="2350"/>
                  </a:lnTo>
                  <a:lnTo>
                    <a:pt x="3099" y="2276"/>
                  </a:lnTo>
                  <a:lnTo>
                    <a:pt x="3073" y="2194"/>
                  </a:lnTo>
                  <a:lnTo>
                    <a:pt x="3073" y="2132"/>
                  </a:lnTo>
                  <a:lnTo>
                    <a:pt x="3084" y="2118"/>
                  </a:lnTo>
                  <a:lnTo>
                    <a:pt x="3195" y="2118"/>
                  </a:lnTo>
                  <a:lnTo>
                    <a:pt x="3207" y="2107"/>
                  </a:lnTo>
                  <a:lnTo>
                    <a:pt x="3216" y="2081"/>
                  </a:lnTo>
                  <a:lnTo>
                    <a:pt x="3172" y="2048"/>
                  </a:lnTo>
                  <a:lnTo>
                    <a:pt x="3104" y="2048"/>
                  </a:lnTo>
                  <a:lnTo>
                    <a:pt x="3006" y="2008"/>
                  </a:lnTo>
                  <a:lnTo>
                    <a:pt x="2985" y="2059"/>
                  </a:lnTo>
                  <a:lnTo>
                    <a:pt x="2972" y="2071"/>
                  </a:lnTo>
                  <a:lnTo>
                    <a:pt x="2960" y="2071"/>
                  </a:lnTo>
                  <a:lnTo>
                    <a:pt x="2882" y="2008"/>
                  </a:lnTo>
                  <a:lnTo>
                    <a:pt x="2838" y="2048"/>
                  </a:lnTo>
                  <a:lnTo>
                    <a:pt x="2828" y="2059"/>
                  </a:lnTo>
                  <a:lnTo>
                    <a:pt x="2717" y="1999"/>
                  </a:lnTo>
                  <a:lnTo>
                    <a:pt x="2705" y="1987"/>
                  </a:lnTo>
                  <a:lnTo>
                    <a:pt x="2151" y="62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ltGray">
            <a:xfrm>
              <a:off x="3151" y="1839"/>
              <a:ext cx="42" cy="18"/>
            </a:xfrm>
            <a:custGeom>
              <a:avLst/>
              <a:gdLst>
                <a:gd name="T0" fmla="*/ 0 w 127"/>
                <a:gd name="T1" fmla="*/ 0 h 55"/>
                <a:gd name="T2" fmla="*/ 0 w 127"/>
                <a:gd name="T3" fmla="*/ 0 h 55"/>
                <a:gd name="T4" fmla="*/ 0 w 127"/>
                <a:gd name="T5" fmla="*/ 0 h 55"/>
                <a:gd name="T6" fmla="*/ 0 w 127"/>
                <a:gd name="T7" fmla="*/ 0 h 55"/>
                <a:gd name="T8" fmla="*/ 0 w 127"/>
                <a:gd name="T9" fmla="*/ 0 h 55"/>
                <a:gd name="T10" fmla="*/ 0 w 127"/>
                <a:gd name="T11" fmla="*/ 0 h 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7"/>
                <a:gd name="T19" fmla="*/ 0 h 55"/>
                <a:gd name="T20" fmla="*/ 127 w 127"/>
                <a:gd name="T21" fmla="*/ 55 h 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7" h="55">
                  <a:moveTo>
                    <a:pt x="44" y="0"/>
                  </a:moveTo>
                  <a:lnTo>
                    <a:pt x="104" y="8"/>
                  </a:lnTo>
                  <a:lnTo>
                    <a:pt x="127" y="55"/>
                  </a:lnTo>
                  <a:lnTo>
                    <a:pt x="57" y="41"/>
                  </a:lnTo>
                  <a:lnTo>
                    <a:pt x="0" y="48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ltGray">
            <a:xfrm>
              <a:off x="3289" y="1851"/>
              <a:ext cx="26" cy="21"/>
            </a:xfrm>
            <a:custGeom>
              <a:avLst/>
              <a:gdLst>
                <a:gd name="T0" fmla="*/ 0 w 76"/>
                <a:gd name="T1" fmla="*/ 0 h 64"/>
                <a:gd name="T2" fmla="*/ 0 w 76"/>
                <a:gd name="T3" fmla="*/ 0 h 64"/>
                <a:gd name="T4" fmla="*/ 0 w 76"/>
                <a:gd name="T5" fmla="*/ 0 h 64"/>
                <a:gd name="T6" fmla="*/ 0 w 76"/>
                <a:gd name="T7" fmla="*/ 0 h 64"/>
                <a:gd name="T8" fmla="*/ 0 w 76"/>
                <a:gd name="T9" fmla="*/ 0 h 64"/>
                <a:gd name="T10" fmla="*/ 0 w 76"/>
                <a:gd name="T11" fmla="*/ 0 h 64"/>
                <a:gd name="T12" fmla="*/ 0 w 76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"/>
                <a:gd name="T22" fmla="*/ 0 h 64"/>
                <a:gd name="T23" fmla="*/ 76 w 76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" h="64">
                  <a:moveTo>
                    <a:pt x="76" y="9"/>
                  </a:moveTo>
                  <a:lnTo>
                    <a:pt x="75" y="55"/>
                  </a:lnTo>
                  <a:lnTo>
                    <a:pt x="31" y="64"/>
                  </a:lnTo>
                  <a:lnTo>
                    <a:pt x="0" y="50"/>
                  </a:lnTo>
                  <a:lnTo>
                    <a:pt x="0" y="27"/>
                  </a:lnTo>
                  <a:lnTo>
                    <a:pt x="43" y="0"/>
                  </a:lnTo>
                  <a:lnTo>
                    <a:pt x="76" y="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ltGray">
            <a:xfrm>
              <a:off x="3592" y="932"/>
              <a:ext cx="41" cy="32"/>
            </a:xfrm>
            <a:custGeom>
              <a:avLst/>
              <a:gdLst>
                <a:gd name="T0" fmla="*/ 0 w 123"/>
                <a:gd name="T1" fmla="*/ 0 h 97"/>
                <a:gd name="T2" fmla="*/ 0 w 123"/>
                <a:gd name="T3" fmla="*/ 0 h 97"/>
                <a:gd name="T4" fmla="*/ 0 w 123"/>
                <a:gd name="T5" fmla="*/ 0 h 97"/>
                <a:gd name="T6" fmla="*/ 0 w 123"/>
                <a:gd name="T7" fmla="*/ 0 h 97"/>
                <a:gd name="T8" fmla="*/ 0 w 123"/>
                <a:gd name="T9" fmla="*/ 0 h 97"/>
                <a:gd name="T10" fmla="*/ 0 w 123"/>
                <a:gd name="T11" fmla="*/ 0 h 97"/>
                <a:gd name="T12" fmla="*/ 0 w 123"/>
                <a:gd name="T13" fmla="*/ 0 h 97"/>
                <a:gd name="T14" fmla="*/ 0 w 123"/>
                <a:gd name="T15" fmla="*/ 0 h 97"/>
                <a:gd name="T16" fmla="*/ 0 w 123"/>
                <a:gd name="T17" fmla="*/ 0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3"/>
                <a:gd name="T28" fmla="*/ 0 h 97"/>
                <a:gd name="T29" fmla="*/ 123 w 123"/>
                <a:gd name="T30" fmla="*/ 97 h 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3" h="97">
                  <a:moveTo>
                    <a:pt x="110" y="97"/>
                  </a:moveTo>
                  <a:lnTo>
                    <a:pt x="89" y="73"/>
                  </a:lnTo>
                  <a:lnTo>
                    <a:pt x="21" y="47"/>
                  </a:lnTo>
                  <a:lnTo>
                    <a:pt x="0" y="28"/>
                  </a:lnTo>
                  <a:lnTo>
                    <a:pt x="10" y="11"/>
                  </a:lnTo>
                  <a:lnTo>
                    <a:pt x="54" y="0"/>
                  </a:lnTo>
                  <a:lnTo>
                    <a:pt x="110" y="36"/>
                  </a:lnTo>
                  <a:lnTo>
                    <a:pt x="123" y="73"/>
                  </a:lnTo>
                  <a:lnTo>
                    <a:pt x="110" y="9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ltGray">
            <a:xfrm>
              <a:off x="2854" y="1733"/>
              <a:ext cx="14" cy="12"/>
            </a:xfrm>
            <a:custGeom>
              <a:avLst/>
              <a:gdLst>
                <a:gd name="T0" fmla="*/ 0 w 42"/>
                <a:gd name="T1" fmla="*/ 0 h 37"/>
                <a:gd name="T2" fmla="*/ 0 w 42"/>
                <a:gd name="T3" fmla="*/ 0 h 37"/>
                <a:gd name="T4" fmla="*/ 0 w 42"/>
                <a:gd name="T5" fmla="*/ 0 h 37"/>
                <a:gd name="T6" fmla="*/ 0 w 42"/>
                <a:gd name="T7" fmla="*/ 0 h 37"/>
                <a:gd name="T8" fmla="*/ 0 w 42"/>
                <a:gd name="T9" fmla="*/ 0 h 37"/>
                <a:gd name="T10" fmla="*/ 0 w 42"/>
                <a:gd name="T11" fmla="*/ 0 h 37"/>
                <a:gd name="T12" fmla="*/ 0 w 42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37"/>
                <a:gd name="T23" fmla="*/ 42 w 42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37">
                  <a:moveTo>
                    <a:pt x="0" y="37"/>
                  </a:moveTo>
                  <a:lnTo>
                    <a:pt x="0" y="11"/>
                  </a:lnTo>
                  <a:lnTo>
                    <a:pt x="17" y="0"/>
                  </a:lnTo>
                  <a:lnTo>
                    <a:pt x="29" y="0"/>
                  </a:lnTo>
                  <a:lnTo>
                    <a:pt x="42" y="25"/>
                  </a:lnTo>
                  <a:lnTo>
                    <a:pt x="29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ltGray">
            <a:xfrm>
              <a:off x="2914" y="1718"/>
              <a:ext cx="35" cy="59"/>
            </a:xfrm>
            <a:custGeom>
              <a:avLst/>
              <a:gdLst>
                <a:gd name="T0" fmla="*/ 0 w 104"/>
                <a:gd name="T1" fmla="*/ 0 h 177"/>
                <a:gd name="T2" fmla="*/ 0 w 104"/>
                <a:gd name="T3" fmla="*/ 0 h 177"/>
                <a:gd name="T4" fmla="*/ 0 w 104"/>
                <a:gd name="T5" fmla="*/ 0 h 177"/>
                <a:gd name="T6" fmla="*/ 0 w 104"/>
                <a:gd name="T7" fmla="*/ 0 h 177"/>
                <a:gd name="T8" fmla="*/ 0 w 104"/>
                <a:gd name="T9" fmla="*/ 0 h 177"/>
                <a:gd name="T10" fmla="*/ 0 w 104"/>
                <a:gd name="T11" fmla="*/ 0 h 177"/>
                <a:gd name="T12" fmla="*/ 0 w 104"/>
                <a:gd name="T13" fmla="*/ 0 h 177"/>
                <a:gd name="T14" fmla="*/ 0 w 104"/>
                <a:gd name="T15" fmla="*/ 0 h 177"/>
                <a:gd name="T16" fmla="*/ 0 w 104"/>
                <a:gd name="T17" fmla="*/ 0 h 177"/>
                <a:gd name="T18" fmla="*/ 0 w 104"/>
                <a:gd name="T19" fmla="*/ 0 h 177"/>
                <a:gd name="T20" fmla="*/ 0 w 104"/>
                <a:gd name="T21" fmla="*/ 0 h 1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4"/>
                <a:gd name="T34" fmla="*/ 0 h 177"/>
                <a:gd name="T35" fmla="*/ 104 w 104"/>
                <a:gd name="T36" fmla="*/ 177 h 1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4" h="177">
                  <a:moveTo>
                    <a:pt x="0" y="104"/>
                  </a:moveTo>
                  <a:lnTo>
                    <a:pt x="10" y="31"/>
                  </a:lnTo>
                  <a:lnTo>
                    <a:pt x="15" y="11"/>
                  </a:lnTo>
                  <a:lnTo>
                    <a:pt x="60" y="0"/>
                  </a:lnTo>
                  <a:lnTo>
                    <a:pt x="88" y="24"/>
                  </a:lnTo>
                  <a:lnTo>
                    <a:pt x="104" y="104"/>
                  </a:lnTo>
                  <a:lnTo>
                    <a:pt x="88" y="154"/>
                  </a:lnTo>
                  <a:lnTo>
                    <a:pt x="58" y="145"/>
                  </a:lnTo>
                  <a:lnTo>
                    <a:pt x="38" y="177"/>
                  </a:lnTo>
                  <a:lnTo>
                    <a:pt x="7" y="127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ltGray">
            <a:xfrm>
              <a:off x="2923" y="1676"/>
              <a:ext cx="18" cy="28"/>
            </a:xfrm>
            <a:custGeom>
              <a:avLst/>
              <a:gdLst>
                <a:gd name="T0" fmla="*/ 0 w 54"/>
                <a:gd name="T1" fmla="*/ 0 h 84"/>
                <a:gd name="T2" fmla="*/ 0 w 54"/>
                <a:gd name="T3" fmla="*/ 0 h 84"/>
                <a:gd name="T4" fmla="*/ 0 w 54"/>
                <a:gd name="T5" fmla="*/ 0 h 84"/>
                <a:gd name="T6" fmla="*/ 0 w 54"/>
                <a:gd name="T7" fmla="*/ 0 h 84"/>
                <a:gd name="T8" fmla="*/ 0 w 54"/>
                <a:gd name="T9" fmla="*/ 0 h 84"/>
                <a:gd name="T10" fmla="*/ 0 w 54"/>
                <a:gd name="T11" fmla="*/ 0 h 84"/>
                <a:gd name="T12" fmla="*/ 0 w 54"/>
                <a:gd name="T13" fmla="*/ 0 h 84"/>
                <a:gd name="T14" fmla="*/ 0 w 54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84"/>
                <a:gd name="T26" fmla="*/ 54 w 54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84">
                  <a:moveTo>
                    <a:pt x="0" y="47"/>
                  </a:moveTo>
                  <a:lnTo>
                    <a:pt x="10" y="0"/>
                  </a:lnTo>
                  <a:lnTo>
                    <a:pt x="44" y="0"/>
                  </a:lnTo>
                  <a:lnTo>
                    <a:pt x="54" y="35"/>
                  </a:lnTo>
                  <a:lnTo>
                    <a:pt x="54" y="47"/>
                  </a:lnTo>
                  <a:lnTo>
                    <a:pt x="20" y="84"/>
                  </a:lnTo>
                  <a:lnTo>
                    <a:pt x="10" y="8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ltGray">
            <a:xfrm>
              <a:off x="2995" y="1786"/>
              <a:ext cx="31" cy="29"/>
            </a:xfrm>
            <a:custGeom>
              <a:avLst/>
              <a:gdLst>
                <a:gd name="T0" fmla="*/ 0 w 92"/>
                <a:gd name="T1" fmla="*/ 0 h 87"/>
                <a:gd name="T2" fmla="*/ 0 w 92"/>
                <a:gd name="T3" fmla="*/ 0 h 87"/>
                <a:gd name="T4" fmla="*/ 0 w 92"/>
                <a:gd name="T5" fmla="*/ 0 h 87"/>
                <a:gd name="T6" fmla="*/ 0 w 92"/>
                <a:gd name="T7" fmla="*/ 0 h 87"/>
                <a:gd name="T8" fmla="*/ 0 w 92"/>
                <a:gd name="T9" fmla="*/ 0 h 87"/>
                <a:gd name="T10" fmla="*/ 0 w 92"/>
                <a:gd name="T11" fmla="*/ 0 h 87"/>
                <a:gd name="T12" fmla="*/ 0 w 92"/>
                <a:gd name="T13" fmla="*/ 0 h 87"/>
                <a:gd name="T14" fmla="*/ 0 w 92"/>
                <a:gd name="T15" fmla="*/ 0 h 87"/>
                <a:gd name="T16" fmla="*/ 0 w 92"/>
                <a:gd name="T17" fmla="*/ 0 h 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87"/>
                <a:gd name="T29" fmla="*/ 92 w 92"/>
                <a:gd name="T30" fmla="*/ 87 h 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87">
                  <a:moveTo>
                    <a:pt x="0" y="17"/>
                  </a:moveTo>
                  <a:lnTo>
                    <a:pt x="62" y="0"/>
                  </a:lnTo>
                  <a:lnTo>
                    <a:pt x="81" y="0"/>
                  </a:lnTo>
                  <a:lnTo>
                    <a:pt x="92" y="53"/>
                  </a:lnTo>
                  <a:lnTo>
                    <a:pt x="71" y="87"/>
                  </a:lnTo>
                  <a:lnTo>
                    <a:pt x="60" y="87"/>
                  </a:lnTo>
                  <a:lnTo>
                    <a:pt x="23" y="78"/>
                  </a:lnTo>
                  <a:lnTo>
                    <a:pt x="0" y="26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ltGray">
            <a:xfrm>
              <a:off x="3050" y="1294"/>
              <a:ext cx="24" cy="25"/>
            </a:xfrm>
            <a:custGeom>
              <a:avLst/>
              <a:gdLst>
                <a:gd name="T0" fmla="*/ 0 w 70"/>
                <a:gd name="T1" fmla="*/ 0 h 75"/>
                <a:gd name="T2" fmla="*/ 0 w 70"/>
                <a:gd name="T3" fmla="*/ 0 h 75"/>
                <a:gd name="T4" fmla="*/ 0 w 70"/>
                <a:gd name="T5" fmla="*/ 0 h 75"/>
                <a:gd name="T6" fmla="*/ 0 w 70"/>
                <a:gd name="T7" fmla="*/ 0 h 75"/>
                <a:gd name="T8" fmla="*/ 0 w 70"/>
                <a:gd name="T9" fmla="*/ 0 h 75"/>
                <a:gd name="T10" fmla="*/ 0 w 70"/>
                <a:gd name="T11" fmla="*/ 0 h 75"/>
                <a:gd name="T12" fmla="*/ 0 w 70"/>
                <a:gd name="T13" fmla="*/ 0 h 75"/>
                <a:gd name="T14" fmla="*/ 0 w 70"/>
                <a:gd name="T15" fmla="*/ 0 h 75"/>
                <a:gd name="T16" fmla="*/ 0 w 70"/>
                <a:gd name="T17" fmla="*/ 0 h 7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75"/>
                <a:gd name="T29" fmla="*/ 70 w 70"/>
                <a:gd name="T30" fmla="*/ 75 h 7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75">
                  <a:moveTo>
                    <a:pt x="11" y="31"/>
                  </a:moveTo>
                  <a:lnTo>
                    <a:pt x="29" y="7"/>
                  </a:lnTo>
                  <a:lnTo>
                    <a:pt x="53" y="0"/>
                  </a:lnTo>
                  <a:lnTo>
                    <a:pt x="70" y="18"/>
                  </a:lnTo>
                  <a:lnTo>
                    <a:pt x="70" y="31"/>
                  </a:lnTo>
                  <a:lnTo>
                    <a:pt x="63" y="54"/>
                  </a:lnTo>
                  <a:lnTo>
                    <a:pt x="34" y="75"/>
                  </a:lnTo>
                  <a:lnTo>
                    <a:pt x="0" y="54"/>
                  </a:lnTo>
                  <a:lnTo>
                    <a:pt x="11" y="3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ltGray">
            <a:xfrm>
              <a:off x="3074" y="1230"/>
              <a:ext cx="7" cy="13"/>
            </a:xfrm>
            <a:custGeom>
              <a:avLst/>
              <a:gdLst>
                <a:gd name="T0" fmla="*/ 0 w 23"/>
                <a:gd name="T1" fmla="*/ 0 h 39"/>
                <a:gd name="T2" fmla="*/ 0 w 23"/>
                <a:gd name="T3" fmla="*/ 0 h 39"/>
                <a:gd name="T4" fmla="*/ 0 w 23"/>
                <a:gd name="T5" fmla="*/ 0 h 39"/>
                <a:gd name="T6" fmla="*/ 0 w 23"/>
                <a:gd name="T7" fmla="*/ 0 h 39"/>
                <a:gd name="T8" fmla="*/ 0 w 23"/>
                <a:gd name="T9" fmla="*/ 0 h 39"/>
                <a:gd name="T10" fmla="*/ 0 w 23"/>
                <a:gd name="T11" fmla="*/ 0 h 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39"/>
                <a:gd name="T20" fmla="*/ 23 w 23"/>
                <a:gd name="T21" fmla="*/ 39 h 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39">
                  <a:moveTo>
                    <a:pt x="0" y="39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23" y="16"/>
                  </a:lnTo>
                  <a:lnTo>
                    <a:pt x="15" y="27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ltGray">
            <a:xfrm>
              <a:off x="3404" y="609"/>
              <a:ext cx="55" cy="36"/>
            </a:xfrm>
            <a:custGeom>
              <a:avLst/>
              <a:gdLst>
                <a:gd name="T0" fmla="*/ 0 w 163"/>
                <a:gd name="T1" fmla="*/ 0 h 108"/>
                <a:gd name="T2" fmla="*/ 0 w 163"/>
                <a:gd name="T3" fmla="*/ 0 h 108"/>
                <a:gd name="T4" fmla="*/ 0 w 163"/>
                <a:gd name="T5" fmla="*/ 0 h 108"/>
                <a:gd name="T6" fmla="*/ 0 w 163"/>
                <a:gd name="T7" fmla="*/ 0 h 108"/>
                <a:gd name="T8" fmla="*/ 0 w 163"/>
                <a:gd name="T9" fmla="*/ 0 h 108"/>
                <a:gd name="T10" fmla="*/ 0 w 163"/>
                <a:gd name="T11" fmla="*/ 0 h 108"/>
                <a:gd name="T12" fmla="*/ 0 w 163"/>
                <a:gd name="T13" fmla="*/ 0 h 108"/>
                <a:gd name="T14" fmla="*/ 0 w 163"/>
                <a:gd name="T15" fmla="*/ 0 h 108"/>
                <a:gd name="T16" fmla="*/ 0 w 163"/>
                <a:gd name="T17" fmla="*/ 0 h 108"/>
                <a:gd name="T18" fmla="*/ 0 w 163"/>
                <a:gd name="T19" fmla="*/ 0 h 108"/>
                <a:gd name="T20" fmla="*/ 0 w 163"/>
                <a:gd name="T21" fmla="*/ 0 h 10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3"/>
                <a:gd name="T34" fmla="*/ 0 h 108"/>
                <a:gd name="T35" fmla="*/ 163 w 163"/>
                <a:gd name="T36" fmla="*/ 108 h 10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3" h="108">
                  <a:moveTo>
                    <a:pt x="0" y="27"/>
                  </a:moveTo>
                  <a:lnTo>
                    <a:pt x="42" y="0"/>
                  </a:lnTo>
                  <a:lnTo>
                    <a:pt x="110" y="18"/>
                  </a:lnTo>
                  <a:lnTo>
                    <a:pt x="150" y="61"/>
                  </a:lnTo>
                  <a:lnTo>
                    <a:pt x="163" y="97"/>
                  </a:lnTo>
                  <a:lnTo>
                    <a:pt x="152" y="108"/>
                  </a:lnTo>
                  <a:lnTo>
                    <a:pt x="89" y="84"/>
                  </a:lnTo>
                  <a:lnTo>
                    <a:pt x="44" y="86"/>
                  </a:lnTo>
                  <a:lnTo>
                    <a:pt x="8" y="73"/>
                  </a:lnTo>
                  <a:lnTo>
                    <a:pt x="8" y="4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ltGray">
            <a:xfrm>
              <a:off x="3476" y="2822"/>
              <a:ext cx="18" cy="14"/>
            </a:xfrm>
            <a:custGeom>
              <a:avLst/>
              <a:gdLst>
                <a:gd name="T0" fmla="*/ 0 w 55"/>
                <a:gd name="T1" fmla="*/ 0 h 42"/>
                <a:gd name="T2" fmla="*/ 0 w 55"/>
                <a:gd name="T3" fmla="*/ 0 h 42"/>
                <a:gd name="T4" fmla="*/ 0 w 55"/>
                <a:gd name="T5" fmla="*/ 0 h 42"/>
                <a:gd name="T6" fmla="*/ 0 w 55"/>
                <a:gd name="T7" fmla="*/ 0 h 42"/>
                <a:gd name="T8" fmla="*/ 0 w 55"/>
                <a:gd name="T9" fmla="*/ 0 h 42"/>
                <a:gd name="T10" fmla="*/ 0 w 55"/>
                <a:gd name="T11" fmla="*/ 0 h 42"/>
                <a:gd name="T12" fmla="*/ 0 w 55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2"/>
                <a:gd name="T23" fmla="*/ 55 w 55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2">
                  <a:moveTo>
                    <a:pt x="0" y="23"/>
                  </a:moveTo>
                  <a:lnTo>
                    <a:pt x="11" y="0"/>
                  </a:lnTo>
                  <a:lnTo>
                    <a:pt x="55" y="2"/>
                  </a:lnTo>
                  <a:lnTo>
                    <a:pt x="55" y="9"/>
                  </a:lnTo>
                  <a:lnTo>
                    <a:pt x="40" y="23"/>
                  </a:lnTo>
                  <a:lnTo>
                    <a:pt x="21" y="42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ltGray">
            <a:xfrm>
              <a:off x="3459" y="2832"/>
              <a:ext cx="126" cy="282"/>
            </a:xfrm>
            <a:custGeom>
              <a:avLst/>
              <a:gdLst>
                <a:gd name="T0" fmla="*/ 0 w 378"/>
                <a:gd name="T1" fmla="*/ 0 h 845"/>
                <a:gd name="T2" fmla="*/ 0 w 378"/>
                <a:gd name="T3" fmla="*/ 0 h 845"/>
                <a:gd name="T4" fmla="*/ 0 w 378"/>
                <a:gd name="T5" fmla="*/ 0 h 845"/>
                <a:gd name="T6" fmla="*/ 0 w 378"/>
                <a:gd name="T7" fmla="*/ 0 h 845"/>
                <a:gd name="T8" fmla="*/ 0 w 378"/>
                <a:gd name="T9" fmla="*/ 0 h 845"/>
                <a:gd name="T10" fmla="*/ 0 w 378"/>
                <a:gd name="T11" fmla="*/ 0 h 845"/>
                <a:gd name="T12" fmla="*/ 0 w 378"/>
                <a:gd name="T13" fmla="*/ 0 h 845"/>
                <a:gd name="T14" fmla="*/ 0 w 378"/>
                <a:gd name="T15" fmla="*/ 0 h 845"/>
                <a:gd name="T16" fmla="*/ 0 w 378"/>
                <a:gd name="T17" fmla="*/ 0 h 845"/>
                <a:gd name="T18" fmla="*/ 0 w 378"/>
                <a:gd name="T19" fmla="*/ 0 h 845"/>
                <a:gd name="T20" fmla="*/ 0 w 378"/>
                <a:gd name="T21" fmla="*/ 0 h 845"/>
                <a:gd name="T22" fmla="*/ 0 w 378"/>
                <a:gd name="T23" fmla="*/ 0 h 845"/>
                <a:gd name="T24" fmla="*/ 0 w 378"/>
                <a:gd name="T25" fmla="*/ 0 h 845"/>
                <a:gd name="T26" fmla="*/ 0 w 378"/>
                <a:gd name="T27" fmla="*/ 0 h 845"/>
                <a:gd name="T28" fmla="*/ 0 w 378"/>
                <a:gd name="T29" fmla="*/ 0 h 845"/>
                <a:gd name="T30" fmla="*/ 0 w 378"/>
                <a:gd name="T31" fmla="*/ 0 h 845"/>
                <a:gd name="T32" fmla="*/ 0 w 378"/>
                <a:gd name="T33" fmla="*/ 0 h 845"/>
                <a:gd name="T34" fmla="*/ 0 w 378"/>
                <a:gd name="T35" fmla="*/ 0 h 845"/>
                <a:gd name="T36" fmla="*/ 0 w 378"/>
                <a:gd name="T37" fmla="*/ 0 h 845"/>
                <a:gd name="T38" fmla="*/ 0 w 378"/>
                <a:gd name="T39" fmla="*/ 0 h 845"/>
                <a:gd name="T40" fmla="*/ 0 w 378"/>
                <a:gd name="T41" fmla="*/ 0 h 845"/>
                <a:gd name="T42" fmla="*/ 0 w 378"/>
                <a:gd name="T43" fmla="*/ 0 h 845"/>
                <a:gd name="T44" fmla="*/ 0 w 378"/>
                <a:gd name="T45" fmla="*/ 0 h 845"/>
                <a:gd name="T46" fmla="*/ 0 w 378"/>
                <a:gd name="T47" fmla="*/ 0 h 845"/>
                <a:gd name="T48" fmla="*/ 0 w 378"/>
                <a:gd name="T49" fmla="*/ 0 h 845"/>
                <a:gd name="T50" fmla="*/ 0 w 378"/>
                <a:gd name="T51" fmla="*/ 0 h 845"/>
                <a:gd name="T52" fmla="*/ 0 w 378"/>
                <a:gd name="T53" fmla="*/ 0 h 845"/>
                <a:gd name="T54" fmla="*/ 0 w 378"/>
                <a:gd name="T55" fmla="*/ 0 h 84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78"/>
                <a:gd name="T85" fmla="*/ 0 h 845"/>
                <a:gd name="T86" fmla="*/ 378 w 378"/>
                <a:gd name="T87" fmla="*/ 845 h 84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78" h="845">
                  <a:moveTo>
                    <a:pt x="0" y="701"/>
                  </a:moveTo>
                  <a:lnTo>
                    <a:pt x="0" y="598"/>
                  </a:lnTo>
                  <a:lnTo>
                    <a:pt x="34" y="527"/>
                  </a:lnTo>
                  <a:lnTo>
                    <a:pt x="44" y="463"/>
                  </a:lnTo>
                  <a:lnTo>
                    <a:pt x="50" y="365"/>
                  </a:lnTo>
                  <a:lnTo>
                    <a:pt x="66" y="291"/>
                  </a:lnTo>
                  <a:lnTo>
                    <a:pt x="84" y="272"/>
                  </a:lnTo>
                  <a:lnTo>
                    <a:pt x="130" y="236"/>
                  </a:lnTo>
                  <a:lnTo>
                    <a:pt x="187" y="222"/>
                  </a:lnTo>
                  <a:lnTo>
                    <a:pt x="222" y="183"/>
                  </a:lnTo>
                  <a:lnTo>
                    <a:pt x="255" y="75"/>
                  </a:lnTo>
                  <a:lnTo>
                    <a:pt x="309" y="0"/>
                  </a:lnTo>
                  <a:lnTo>
                    <a:pt x="334" y="28"/>
                  </a:lnTo>
                  <a:lnTo>
                    <a:pt x="362" y="115"/>
                  </a:lnTo>
                  <a:lnTo>
                    <a:pt x="364" y="147"/>
                  </a:lnTo>
                  <a:lnTo>
                    <a:pt x="378" y="232"/>
                  </a:lnTo>
                  <a:lnTo>
                    <a:pt x="343" y="211"/>
                  </a:lnTo>
                  <a:lnTo>
                    <a:pt x="349" y="300"/>
                  </a:lnTo>
                  <a:lnTo>
                    <a:pt x="319" y="398"/>
                  </a:lnTo>
                  <a:lnTo>
                    <a:pt x="267" y="552"/>
                  </a:lnTo>
                  <a:lnTo>
                    <a:pt x="255" y="660"/>
                  </a:lnTo>
                  <a:lnTo>
                    <a:pt x="232" y="738"/>
                  </a:lnTo>
                  <a:lnTo>
                    <a:pt x="196" y="808"/>
                  </a:lnTo>
                  <a:lnTo>
                    <a:pt x="179" y="831"/>
                  </a:lnTo>
                  <a:lnTo>
                    <a:pt x="46" y="845"/>
                  </a:lnTo>
                  <a:lnTo>
                    <a:pt x="13" y="822"/>
                  </a:lnTo>
                  <a:lnTo>
                    <a:pt x="13" y="712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ltGray">
            <a:xfrm>
              <a:off x="3463" y="961"/>
              <a:ext cx="30" cy="32"/>
            </a:xfrm>
            <a:custGeom>
              <a:avLst/>
              <a:gdLst>
                <a:gd name="T0" fmla="*/ 0 w 89"/>
                <a:gd name="T1" fmla="*/ 0 h 97"/>
                <a:gd name="T2" fmla="*/ 0 w 89"/>
                <a:gd name="T3" fmla="*/ 0 h 97"/>
                <a:gd name="T4" fmla="*/ 0 w 89"/>
                <a:gd name="T5" fmla="*/ 0 h 97"/>
                <a:gd name="T6" fmla="*/ 0 w 89"/>
                <a:gd name="T7" fmla="*/ 0 h 97"/>
                <a:gd name="T8" fmla="*/ 0 w 89"/>
                <a:gd name="T9" fmla="*/ 0 h 97"/>
                <a:gd name="T10" fmla="*/ 0 w 89"/>
                <a:gd name="T11" fmla="*/ 0 h 97"/>
                <a:gd name="T12" fmla="*/ 0 w 89"/>
                <a:gd name="T13" fmla="*/ 0 h 97"/>
                <a:gd name="T14" fmla="*/ 0 w 89"/>
                <a:gd name="T15" fmla="*/ 0 h 97"/>
                <a:gd name="T16" fmla="*/ 0 w 89"/>
                <a:gd name="T17" fmla="*/ 0 h 9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9"/>
                <a:gd name="T28" fmla="*/ 0 h 97"/>
                <a:gd name="T29" fmla="*/ 89 w 89"/>
                <a:gd name="T30" fmla="*/ 97 h 9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9" h="97">
                  <a:moveTo>
                    <a:pt x="4" y="75"/>
                  </a:moveTo>
                  <a:lnTo>
                    <a:pt x="22" y="13"/>
                  </a:lnTo>
                  <a:lnTo>
                    <a:pt x="77" y="0"/>
                  </a:lnTo>
                  <a:lnTo>
                    <a:pt x="89" y="11"/>
                  </a:lnTo>
                  <a:lnTo>
                    <a:pt x="85" y="54"/>
                  </a:lnTo>
                  <a:lnTo>
                    <a:pt x="51" y="90"/>
                  </a:lnTo>
                  <a:lnTo>
                    <a:pt x="21" y="97"/>
                  </a:lnTo>
                  <a:lnTo>
                    <a:pt x="0" y="84"/>
                  </a:lnTo>
                  <a:lnTo>
                    <a:pt x="4" y="7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ltGray">
            <a:xfrm>
              <a:off x="3485" y="2839"/>
              <a:ext cx="14" cy="20"/>
            </a:xfrm>
            <a:custGeom>
              <a:avLst/>
              <a:gdLst>
                <a:gd name="T0" fmla="*/ 0 w 42"/>
                <a:gd name="T1" fmla="*/ 0 h 61"/>
                <a:gd name="T2" fmla="*/ 0 w 42"/>
                <a:gd name="T3" fmla="*/ 0 h 61"/>
                <a:gd name="T4" fmla="*/ 0 w 42"/>
                <a:gd name="T5" fmla="*/ 0 h 61"/>
                <a:gd name="T6" fmla="*/ 0 w 42"/>
                <a:gd name="T7" fmla="*/ 0 h 61"/>
                <a:gd name="T8" fmla="*/ 0 w 42"/>
                <a:gd name="T9" fmla="*/ 0 h 61"/>
                <a:gd name="T10" fmla="*/ 0 w 42"/>
                <a:gd name="T11" fmla="*/ 0 h 61"/>
                <a:gd name="T12" fmla="*/ 0 w 42"/>
                <a:gd name="T13" fmla="*/ 0 h 61"/>
                <a:gd name="T14" fmla="*/ 0 w 42"/>
                <a:gd name="T15" fmla="*/ 0 h 61"/>
                <a:gd name="T16" fmla="*/ 0 w 42"/>
                <a:gd name="T17" fmla="*/ 0 h 61"/>
                <a:gd name="T18" fmla="*/ 0 w 42"/>
                <a:gd name="T19" fmla="*/ 0 h 61"/>
                <a:gd name="T20" fmla="*/ 0 w 42"/>
                <a:gd name="T21" fmla="*/ 0 h 6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2"/>
                <a:gd name="T34" fmla="*/ 0 h 61"/>
                <a:gd name="T35" fmla="*/ 42 w 42"/>
                <a:gd name="T36" fmla="*/ 61 h 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2" h="61">
                  <a:moveTo>
                    <a:pt x="0" y="47"/>
                  </a:moveTo>
                  <a:lnTo>
                    <a:pt x="7" y="19"/>
                  </a:lnTo>
                  <a:lnTo>
                    <a:pt x="19" y="0"/>
                  </a:lnTo>
                  <a:lnTo>
                    <a:pt x="34" y="0"/>
                  </a:lnTo>
                  <a:lnTo>
                    <a:pt x="42" y="11"/>
                  </a:lnTo>
                  <a:lnTo>
                    <a:pt x="34" y="31"/>
                  </a:lnTo>
                  <a:lnTo>
                    <a:pt x="29" y="38"/>
                  </a:lnTo>
                  <a:lnTo>
                    <a:pt x="29" y="54"/>
                  </a:lnTo>
                  <a:lnTo>
                    <a:pt x="17" y="61"/>
                  </a:lnTo>
                  <a:lnTo>
                    <a:pt x="0" y="6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ltGray">
            <a:xfrm>
              <a:off x="3474" y="627"/>
              <a:ext cx="14" cy="15"/>
            </a:xfrm>
            <a:custGeom>
              <a:avLst/>
              <a:gdLst>
                <a:gd name="T0" fmla="*/ 0 w 41"/>
                <a:gd name="T1" fmla="*/ 0 h 44"/>
                <a:gd name="T2" fmla="*/ 0 w 41"/>
                <a:gd name="T3" fmla="*/ 0 h 44"/>
                <a:gd name="T4" fmla="*/ 0 w 41"/>
                <a:gd name="T5" fmla="*/ 0 h 44"/>
                <a:gd name="T6" fmla="*/ 0 w 41"/>
                <a:gd name="T7" fmla="*/ 0 h 44"/>
                <a:gd name="T8" fmla="*/ 0 w 41"/>
                <a:gd name="T9" fmla="*/ 0 h 44"/>
                <a:gd name="T10" fmla="*/ 0 w 41"/>
                <a:gd name="T11" fmla="*/ 0 h 44"/>
                <a:gd name="T12" fmla="*/ 0 w 41"/>
                <a:gd name="T13" fmla="*/ 0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44"/>
                <a:gd name="T23" fmla="*/ 41 w 41"/>
                <a:gd name="T24" fmla="*/ 44 h 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44">
                  <a:moveTo>
                    <a:pt x="2" y="32"/>
                  </a:moveTo>
                  <a:lnTo>
                    <a:pt x="2" y="7"/>
                  </a:lnTo>
                  <a:lnTo>
                    <a:pt x="20" y="0"/>
                  </a:lnTo>
                  <a:lnTo>
                    <a:pt x="41" y="23"/>
                  </a:lnTo>
                  <a:lnTo>
                    <a:pt x="35" y="32"/>
                  </a:lnTo>
                  <a:lnTo>
                    <a:pt x="0" y="44"/>
                  </a:lnTo>
                  <a:lnTo>
                    <a:pt x="2" y="3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ltGray">
            <a:xfrm>
              <a:off x="3501" y="2821"/>
              <a:ext cx="12" cy="9"/>
            </a:xfrm>
            <a:custGeom>
              <a:avLst/>
              <a:gdLst>
                <a:gd name="T0" fmla="*/ 0 w 34"/>
                <a:gd name="T1" fmla="*/ 0 h 28"/>
                <a:gd name="T2" fmla="*/ 0 w 34"/>
                <a:gd name="T3" fmla="*/ 0 h 28"/>
                <a:gd name="T4" fmla="*/ 0 w 34"/>
                <a:gd name="T5" fmla="*/ 0 h 28"/>
                <a:gd name="T6" fmla="*/ 0 w 34"/>
                <a:gd name="T7" fmla="*/ 0 h 28"/>
                <a:gd name="T8" fmla="*/ 0 w 34"/>
                <a:gd name="T9" fmla="*/ 0 h 28"/>
                <a:gd name="T10" fmla="*/ 0 w 34"/>
                <a:gd name="T11" fmla="*/ 0 h 28"/>
                <a:gd name="T12" fmla="*/ 0 w 34"/>
                <a:gd name="T13" fmla="*/ 0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28"/>
                <a:gd name="T23" fmla="*/ 34 w 34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28">
                  <a:moveTo>
                    <a:pt x="0" y="17"/>
                  </a:moveTo>
                  <a:lnTo>
                    <a:pt x="10" y="0"/>
                  </a:lnTo>
                  <a:lnTo>
                    <a:pt x="32" y="0"/>
                  </a:lnTo>
                  <a:lnTo>
                    <a:pt x="34" y="24"/>
                  </a:lnTo>
                  <a:lnTo>
                    <a:pt x="32" y="28"/>
                  </a:lnTo>
                  <a:lnTo>
                    <a:pt x="10" y="28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ltGray">
            <a:xfrm>
              <a:off x="3507" y="2842"/>
              <a:ext cx="22" cy="15"/>
            </a:xfrm>
            <a:custGeom>
              <a:avLst/>
              <a:gdLst>
                <a:gd name="T0" fmla="*/ 0 w 65"/>
                <a:gd name="T1" fmla="*/ 0 h 44"/>
                <a:gd name="T2" fmla="*/ 0 w 65"/>
                <a:gd name="T3" fmla="*/ 0 h 44"/>
                <a:gd name="T4" fmla="*/ 0 w 65"/>
                <a:gd name="T5" fmla="*/ 0 h 44"/>
                <a:gd name="T6" fmla="*/ 0 w 65"/>
                <a:gd name="T7" fmla="*/ 0 h 44"/>
                <a:gd name="T8" fmla="*/ 0 w 65"/>
                <a:gd name="T9" fmla="*/ 0 h 44"/>
                <a:gd name="T10" fmla="*/ 0 w 65"/>
                <a:gd name="T11" fmla="*/ 0 h 44"/>
                <a:gd name="T12" fmla="*/ 0 w 65"/>
                <a:gd name="T13" fmla="*/ 0 h 44"/>
                <a:gd name="T14" fmla="*/ 0 w 65"/>
                <a:gd name="T15" fmla="*/ 0 h 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44"/>
                <a:gd name="T26" fmla="*/ 65 w 65"/>
                <a:gd name="T27" fmla="*/ 44 h 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44">
                  <a:moveTo>
                    <a:pt x="3" y="16"/>
                  </a:moveTo>
                  <a:lnTo>
                    <a:pt x="23" y="5"/>
                  </a:lnTo>
                  <a:lnTo>
                    <a:pt x="52" y="0"/>
                  </a:lnTo>
                  <a:lnTo>
                    <a:pt x="65" y="16"/>
                  </a:lnTo>
                  <a:lnTo>
                    <a:pt x="58" y="42"/>
                  </a:lnTo>
                  <a:lnTo>
                    <a:pt x="31" y="44"/>
                  </a:lnTo>
                  <a:lnTo>
                    <a:pt x="0" y="16"/>
                  </a:lnTo>
                  <a:lnTo>
                    <a:pt x="3" y="1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6"/>
            <p:cNvSpPr>
              <a:spLocks/>
            </p:cNvSpPr>
            <p:nvPr/>
          </p:nvSpPr>
          <p:spPr bwMode="ltGray">
            <a:xfrm>
              <a:off x="3536" y="746"/>
              <a:ext cx="188" cy="105"/>
            </a:xfrm>
            <a:custGeom>
              <a:avLst/>
              <a:gdLst>
                <a:gd name="T0" fmla="*/ 0 w 565"/>
                <a:gd name="T1" fmla="*/ 0 h 314"/>
                <a:gd name="T2" fmla="*/ 0 w 565"/>
                <a:gd name="T3" fmla="*/ 0 h 314"/>
                <a:gd name="T4" fmla="*/ 0 w 565"/>
                <a:gd name="T5" fmla="*/ 0 h 314"/>
                <a:gd name="T6" fmla="*/ 0 w 565"/>
                <a:gd name="T7" fmla="*/ 0 h 314"/>
                <a:gd name="T8" fmla="*/ 0 w 565"/>
                <a:gd name="T9" fmla="*/ 0 h 314"/>
                <a:gd name="T10" fmla="*/ 0 w 565"/>
                <a:gd name="T11" fmla="*/ 0 h 314"/>
                <a:gd name="T12" fmla="*/ 0 w 565"/>
                <a:gd name="T13" fmla="*/ 0 h 314"/>
                <a:gd name="T14" fmla="*/ 0 w 565"/>
                <a:gd name="T15" fmla="*/ 0 h 314"/>
                <a:gd name="T16" fmla="*/ 0 w 565"/>
                <a:gd name="T17" fmla="*/ 0 h 314"/>
                <a:gd name="T18" fmla="*/ 0 w 565"/>
                <a:gd name="T19" fmla="*/ 0 h 314"/>
                <a:gd name="T20" fmla="*/ 0 w 565"/>
                <a:gd name="T21" fmla="*/ 0 h 314"/>
                <a:gd name="T22" fmla="*/ 0 w 565"/>
                <a:gd name="T23" fmla="*/ 0 h 314"/>
                <a:gd name="T24" fmla="*/ 0 w 565"/>
                <a:gd name="T25" fmla="*/ 0 h 314"/>
                <a:gd name="T26" fmla="*/ 0 w 565"/>
                <a:gd name="T27" fmla="*/ 0 h 314"/>
                <a:gd name="T28" fmla="*/ 0 w 565"/>
                <a:gd name="T29" fmla="*/ 0 h 314"/>
                <a:gd name="T30" fmla="*/ 0 w 565"/>
                <a:gd name="T31" fmla="*/ 0 h 314"/>
                <a:gd name="T32" fmla="*/ 0 w 565"/>
                <a:gd name="T33" fmla="*/ 0 h 314"/>
                <a:gd name="T34" fmla="*/ 0 w 565"/>
                <a:gd name="T35" fmla="*/ 0 h 314"/>
                <a:gd name="T36" fmla="*/ 0 w 565"/>
                <a:gd name="T37" fmla="*/ 0 h 314"/>
                <a:gd name="T38" fmla="*/ 0 w 565"/>
                <a:gd name="T39" fmla="*/ 0 h 314"/>
                <a:gd name="T40" fmla="*/ 0 w 565"/>
                <a:gd name="T41" fmla="*/ 0 h 314"/>
                <a:gd name="T42" fmla="*/ 0 w 565"/>
                <a:gd name="T43" fmla="*/ 0 h 31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5"/>
                <a:gd name="T67" fmla="*/ 0 h 314"/>
                <a:gd name="T68" fmla="*/ 565 w 565"/>
                <a:gd name="T69" fmla="*/ 314 h 31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5" h="314">
                  <a:moveTo>
                    <a:pt x="36" y="303"/>
                  </a:moveTo>
                  <a:lnTo>
                    <a:pt x="0" y="278"/>
                  </a:lnTo>
                  <a:lnTo>
                    <a:pt x="39" y="249"/>
                  </a:lnTo>
                  <a:lnTo>
                    <a:pt x="90" y="153"/>
                  </a:lnTo>
                  <a:lnTo>
                    <a:pt x="142" y="131"/>
                  </a:lnTo>
                  <a:lnTo>
                    <a:pt x="179" y="117"/>
                  </a:lnTo>
                  <a:lnTo>
                    <a:pt x="314" y="68"/>
                  </a:lnTo>
                  <a:lnTo>
                    <a:pt x="379" y="60"/>
                  </a:lnTo>
                  <a:lnTo>
                    <a:pt x="456" y="18"/>
                  </a:lnTo>
                  <a:lnTo>
                    <a:pt x="498" y="0"/>
                  </a:lnTo>
                  <a:lnTo>
                    <a:pt x="565" y="4"/>
                  </a:lnTo>
                  <a:lnTo>
                    <a:pt x="557" y="39"/>
                  </a:lnTo>
                  <a:lnTo>
                    <a:pt x="531" y="60"/>
                  </a:lnTo>
                  <a:lnTo>
                    <a:pt x="463" y="107"/>
                  </a:lnTo>
                  <a:lnTo>
                    <a:pt x="386" y="135"/>
                  </a:lnTo>
                  <a:lnTo>
                    <a:pt x="314" y="165"/>
                  </a:lnTo>
                  <a:lnTo>
                    <a:pt x="213" y="224"/>
                  </a:lnTo>
                  <a:lnTo>
                    <a:pt x="174" y="273"/>
                  </a:lnTo>
                  <a:lnTo>
                    <a:pt x="146" y="283"/>
                  </a:lnTo>
                  <a:lnTo>
                    <a:pt x="109" y="289"/>
                  </a:lnTo>
                  <a:lnTo>
                    <a:pt x="46" y="314"/>
                  </a:lnTo>
                  <a:lnTo>
                    <a:pt x="36" y="30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7"/>
            <p:cNvSpPr>
              <a:spLocks/>
            </p:cNvSpPr>
            <p:nvPr/>
          </p:nvSpPr>
          <p:spPr bwMode="ltGray">
            <a:xfrm>
              <a:off x="3499" y="604"/>
              <a:ext cx="13" cy="11"/>
            </a:xfrm>
            <a:custGeom>
              <a:avLst/>
              <a:gdLst>
                <a:gd name="T0" fmla="*/ 0 w 39"/>
                <a:gd name="T1" fmla="*/ 0 h 35"/>
                <a:gd name="T2" fmla="*/ 0 w 39"/>
                <a:gd name="T3" fmla="*/ 0 h 35"/>
                <a:gd name="T4" fmla="*/ 0 w 39"/>
                <a:gd name="T5" fmla="*/ 0 h 35"/>
                <a:gd name="T6" fmla="*/ 0 w 39"/>
                <a:gd name="T7" fmla="*/ 0 h 35"/>
                <a:gd name="T8" fmla="*/ 0 w 39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9"/>
                <a:gd name="T16" fmla="*/ 0 h 35"/>
                <a:gd name="T17" fmla="*/ 39 w 39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9" h="35">
                  <a:moveTo>
                    <a:pt x="27" y="12"/>
                  </a:moveTo>
                  <a:lnTo>
                    <a:pt x="0" y="30"/>
                  </a:lnTo>
                  <a:lnTo>
                    <a:pt x="39" y="35"/>
                  </a:lnTo>
                  <a:lnTo>
                    <a:pt x="27" y="0"/>
                  </a:lnTo>
                  <a:lnTo>
                    <a:pt x="27" y="1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8"/>
            <p:cNvSpPr>
              <a:spLocks/>
            </p:cNvSpPr>
            <p:nvPr/>
          </p:nvSpPr>
          <p:spPr bwMode="ltGray">
            <a:xfrm>
              <a:off x="3521" y="584"/>
              <a:ext cx="12" cy="11"/>
            </a:xfrm>
            <a:custGeom>
              <a:avLst/>
              <a:gdLst>
                <a:gd name="T0" fmla="*/ 0 w 37"/>
                <a:gd name="T1" fmla="*/ 0 h 35"/>
                <a:gd name="T2" fmla="*/ 0 w 37"/>
                <a:gd name="T3" fmla="*/ 0 h 35"/>
                <a:gd name="T4" fmla="*/ 0 w 37"/>
                <a:gd name="T5" fmla="*/ 0 h 35"/>
                <a:gd name="T6" fmla="*/ 0 w 37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7"/>
                <a:gd name="T13" fmla="*/ 0 h 35"/>
                <a:gd name="T14" fmla="*/ 37 w 37"/>
                <a:gd name="T15" fmla="*/ 35 h 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7" h="35">
                  <a:moveTo>
                    <a:pt x="0" y="28"/>
                  </a:moveTo>
                  <a:lnTo>
                    <a:pt x="26" y="0"/>
                  </a:lnTo>
                  <a:lnTo>
                    <a:pt x="37" y="3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29"/>
            <p:cNvSpPr>
              <a:spLocks/>
            </p:cNvSpPr>
            <p:nvPr/>
          </p:nvSpPr>
          <p:spPr bwMode="ltGray">
            <a:xfrm>
              <a:off x="3529" y="630"/>
              <a:ext cx="11" cy="20"/>
            </a:xfrm>
            <a:custGeom>
              <a:avLst/>
              <a:gdLst>
                <a:gd name="T0" fmla="*/ 0 w 33"/>
                <a:gd name="T1" fmla="*/ 0 h 61"/>
                <a:gd name="T2" fmla="*/ 0 w 33"/>
                <a:gd name="T3" fmla="*/ 0 h 61"/>
                <a:gd name="T4" fmla="*/ 0 w 33"/>
                <a:gd name="T5" fmla="*/ 0 h 61"/>
                <a:gd name="T6" fmla="*/ 0 w 33"/>
                <a:gd name="T7" fmla="*/ 0 h 61"/>
                <a:gd name="T8" fmla="*/ 0 w 33"/>
                <a:gd name="T9" fmla="*/ 0 h 61"/>
                <a:gd name="T10" fmla="*/ 0 w 33"/>
                <a:gd name="T11" fmla="*/ 0 h 61"/>
                <a:gd name="T12" fmla="*/ 0 w 33"/>
                <a:gd name="T13" fmla="*/ 0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3"/>
                <a:gd name="T22" fmla="*/ 0 h 61"/>
                <a:gd name="T23" fmla="*/ 33 w 33"/>
                <a:gd name="T24" fmla="*/ 61 h 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3" h="61">
                  <a:moveTo>
                    <a:pt x="0" y="47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22" y="13"/>
                  </a:lnTo>
                  <a:lnTo>
                    <a:pt x="33" y="36"/>
                  </a:lnTo>
                  <a:lnTo>
                    <a:pt x="11" y="6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ltGray">
            <a:xfrm>
              <a:off x="3553" y="604"/>
              <a:ext cx="57" cy="39"/>
            </a:xfrm>
            <a:custGeom>
              <a:avLst/>
              <a:gdLst>
                <a:gd name="T0" fmla="*/ 0 w 169"/>
                <a:gd name="T1" fmla="*/ 0 h 118"/>
                <a:gd name="T2" fmla="*/ 0 w 169"/>
                <a:gd name="T3" fmla="*/ 0 h 118"/>
                <a:gd name="T4" fmla="*/ 0 w 169"/>
                <a:gd name="T5" fmla="*/ 0 h 118"/>
                <a:gd name="T6" fmla="*/ 0 w 169"/>
                <a:gd name="T7" fmla="*/ 0 h 118"/>
                <a:gd name="T8" fmla="*/ 0 w 169"/>
                <a:gd name="T9" fmla="*/ 0 h 118"/>
                <a:gd name="T10" fmla="*/ 0 w 169"/>
                <a:gd name="T11" fmla="*/ 0 h 118"/>
                <a:gd name="T12" fmla="*/ 0 w 169"/>
                <a:gd name="T13" fmla="*/ 0 h 118"/>
                <a:gd name="T14" fmla="*/ 0 w 169"/>
                <a:gd name="T15" fmla="*/ 0 h 118"/>
                <a:gd name="T16" fmla="*/ 0 w 169"/>
                <a:gd name="T17" fmla="*/ 0 h 118"/>
                <a:gd name="T18" fmla="*/ 0 w 169"/>
                <a:gd name="T19" fmla="*/ 0 h 118"/>
                <a:gd name="T20" fmla="*/ 0 w 169"/>
                <a:gd name="T21" fmla="*/ 0 h 1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9"/>
                <a:gd name="T34" fmla="*/ 0 h 118"/>
                <a:gd name="T35" fmla="*/ 169 w 169"/>
                <a:gd name="T36" fmla="*/ 118 h 1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9" h="118">
                  <a:moveTo>
                    <a:pt x="28" y="118"/>
                  </a:moveTo>
                  <a:lnTo>
                    <a:pt x="0" y="78"/>
                  </a:lnTo>
                  <a:lnTo>
                    <a:pt x="32" y="35"/>
                  </a:lnTo>
                  <a:lnTo>
                    <a:pt x="109" y="0"/>
                  </a:lnTo>
                  <a:lnTo>
                    <a:pt x="151" y="0"/>
                  </a:lnTo>
                  <a:lnTo>
                    <a:pt x="169" y="17"/>
                  </a:lnTo>
                  <a:lnTo>
                    <a:pt x="169" y="52"/>
                  </a:lnTo>
                  <a:lnTo>
                    <a:pt x="148" y="78"/>
                  </a:lnTo>
                  <a:lnTo>
                    <a:pt x="92" y="92"/>
                  </a:lnTo>
                  <a:lnTo>
                    <a:pt x="46" y="110"/>
                  </a:lnTo>
                  <a:lnTo>
                    <a:pt x="28" y="11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1"/>
            <p:cNvSpPr>
              <a:spLocks/>
            </p:cNvSpPr>
            <p:nvPr/>
          </p:nvSpPr>
          <p:spPr bwMode="ltGray">
            <a:xfrm>
              <a:off x="3619" y="589"/>
              <a:ext cx="27" cy="24"/>
            </a:xfrm>
            <a:custGeom>
              <a:avLst/>
              <a:gdLst>
                <a:gd name="T0" fmla="*/ 0 w 81"/>
                <a:gd name="T1" fmla="*/ 0 h 71"/>
                <a:gd name="T2" fmla="*/ 0 w 81"/>
                <a:gd name="T3" fmla="*/ 0 h 71"/>
                <a:gd name="T4" fmla="*/ 0 w 81"/>
                <a:gd name="T5" fmla="*/ 0 h 71"/>
                <a:gd name="T6" fmla="*/ 0 w 81"/>
                <a:gd name="T7" fmla="*/ 0 h 71"/>
                <a:gd name="T8" fmla="*/ 0 w 81"/>
                <a:gd name="T9" fmla="*/ 0 h 71"/>
                <a:gd name="T10" fmla="*/ 0 w 81"/>
                <a:gd name="T11" fmla="*/ 0 h 71"/>
                <a:gd name="T12" fmla="*/ 0 w 81"/>
                <a:gd name="T13" fmla="*/ 0 h 71"/>
                <a:gd name="T14" fmla="*/ 0 w 81"/>
                <a:gd name="T15" fmla="*/ 0 h 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1"/>
                <a:gd name="T26" fmla="*/ 81 w 81"/>
                <a:gd name="T27" fmla="*/ 71 h 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1">
                  <a:moveTo>
                    <a:pt x="11" y="55"/>
                  </a:moveTo>
                  <a:lnTo>
                    <a:pt x="38" y="36"/>
                  </a:lnTo>
                  <a:lnTo>
                    <a:pt x="63" y="0"/>
                  </a:lnTo>
                  <a:lnTo>
                    <a:pt x="81" y="20"/>
                  </a:lnTo>
                  <a:lnTo>
                    <a:pt x="79" y="55"/>
                  </a:lnTo>
                  <a:lnTo>
                    <a:pt x="44" y="71"/>
                  </a:lnTo>
                  <a:lnTo>
                    <a:pt x="0" y="64"/>
                  </a:lnTo>
                  <a:lnTo>
                    <a:pt x="11" y="5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ltGray">
            <a:xfrm>
              <a:off x="3624" y="2685"/>
              <a:ext cx="20" cy="16"/>
            </a:xfrm>
            <a:custGeom>
              <a:avLst/>
              <a:gdLst>
                <a:gd name="T0" fmla="*/ 0 w 60"/>
                <a:gd name="T1" fmla="*/ 0 h 46"/>
                <a:gd name="T2" fmla="*/ 0 w 60"/>
                <a:gd name="T3" fmla="*/ 0 h 46"/>
                <a:gd name="T4" fmla="*/ 0 w 60"/>
                <a:gd name="T5" fmla="*/ 0 h 46"/>
                <a:gd name="T6" fmla="*/ 0 w 60"/>
                <a:gd name="T7" fmla="*/ 0 h 46"/>
                <a:gd name="T8" fmla="*/ 0 w 60"/>
                <a:gd name="T9" fmla="*/ 0 h 46"/>
                <a:gd name="T10" fmla="*/ 0 w 60"/>
                <a:gd name="T11" fmla="*/ 0 h 46"/>
                <a:gd name="T12" fmla="*/ 0 w 60"/>
                <a:gd name="T13" fmla="*/ 0 h 46"/>
                <a:gd name="T14" fmla="*/ 0 w 60"/>
                <a:gd name="T15" fmla="*/ 0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46"/>
                <a:gd name="T26" fmla="*/ 60 w 60"/>
                <a:gd name="T27" fmla="*/ 46 h 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46">
                  <a:moveTo>
                    <a:pt x="0" y="46"/>
                  </a:moveTo>
                  <a:lnTo>
                    <a:pt x="10" y="18"/>
                  </a:lnTo>
                  <a:lnTo>
                    <a:pt x="33" y="0"/>
                  </a:lnTo>
                  <a:lnTo>
                    <a:pt x="50" y="0"/>
                  </a:lnTo>
                  <a:lnTo>
                    <a:pt x="60" y="14"/>
                  </a:lnTo>
                  <a:lnTo>
                    <a:pt x="60" y="35"/>
                  </a:lnTo>
                  <a:lnTo>
                    <a:pt x="33" y="32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3"/>
            <p:cNvSpPr>
              <a:spLocks/>
            </p:cNvSpPr>
            <p:nvPr/>
          </p:nvSpPr>
          <p:spPr bwMode="ltGray">
            <a:xfrm>
              <a:off x="3658" y="3011"/>
              <a:ext cx="3" cy="17"/>
            </a:xfrm>
            <a:custGeom>
              <a:avLst/>
              <a:gdLst>
                <a:gd name="T0" fmla="*/ 0 w 10"/>
                <a:gd name="T1" fmla="*/ 0 h 51"/>
                <a:gd name="T2" fmla="*/ 0 w 10"/>
                <a:gd name="T3" fmla="*/ 0 h 51"/>
                <a:gd name="T4" fmla="*/ 0 w 10"/>
                <a:gd name="T5" fmla="*/ 0 h 51"/>
                <a:gd name="T6" fmla="*/ 0 w 10"/>
                <a:gd name="T7" fmla="*/ 0 h 51"/>
                <a:gd name="T8" fmla="*/ 0 w 10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51"/>
                <a:gd name="T17" fmla="*/ 10 w 10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51">
                  <a:moveTo>
                    <a:pt x="0" y="4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5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4"/>
            <p:cNvSpPr>
              <a:spLocks/>
            </p:cNvSpPr>
            <p:nvPr/>
          </p:nvSpPr>
          <p:spPr bwMode="ltGray">
            <a:xfrm>
              <a:off x="3652" y="2652"/>
              <a:ext cx="12" cy="26"/>
            </a:xfrm>
            <a:custGeom>
              <a:avLst/>
              <a:gdLst>
                <a:gd name="T0" fmla="*/ 0 w 34"/>
                <a:gd name="T1" fmla="*/ 0 h 78"/>
                <a:gd name="T2" fmla="*/ 0 w 34"/>
                <a:gd name="T3" fmla="*/ 0 h 78"/>
                <a:gd name="T4" fmla="*/ 0 w 34"/>
                <a:gd name="T5" fmla="*/ 0 h 78"/>
                <a:gd name="T6" fmla="*/ 0 w 34"/>
                <a:gd name="T7" fmla="*/ 0 h 78"/>
                <a:gd name="T8" fmla="*/ 0 w 34"/>
                <a:gd name="T9" fmla="*/ 0 h 78"/>
                <a:gd name="T10" fmla="*/ 0 w 34"/>
                <a:gd name="T11" fmla="*/ 0 h 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78"/>
                <a:gd name="T20" fmla="*/ 34 w 34"/>
                <a:gd name="T21" fmla="*/ 78 h 7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78">
                  <a:moveTo>
                    <a:pt x="0" y="57"/>
                  </a:moveTo>
                  <a:lnTo>
                    <a:pt x="3" y="13"/>
                  </a:lnTo>
                  <a:lnTo>
                    <a:pt x="22" y="0"/>
                  </a:lnTo>
                  <a:lnTo>
                    <a:pt x="34" y="36"/>
                  </a:lnTo>
                  <a:lnTo>
                    <a:pt x="29" y="78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5"/>
            <p:cNvSpPr>
              <a:spLocks/>
            </p:cNvSpPr>
            <p:nvPr/>
          </p:nvSpPr>
          <p:spPr bwMode="ltGray">
            <a:xfrm>
              <a:off x="3670" y="2779"/>
              <a:ext cx="21" cy="12"/>
            </a:xfrm>
            <a:custGeom>
              <a:avLst/>
              <a:gdLst>
                <a:gd name="T0" fmla="*/ 0 w 65"/>
                <a:gd name="T1" fmla="*/ 0 h 37"/>
                <a:gd name="T2" fmla="*/ 0 w 65"/>
                <a:gd name="T3" fmla="*/ 0 h 37"/>
                <a:gd name="T4" fmla="*/ 0 w 65"/>
                <a:gd name="T5" fmla="*/ 0 h 37"/>
                <a:gd name="T6" fmla="*/ 0 w 65"/>
                <a:gd name="T7" fmla="*/ 0 h 37"/>
                <a:gd name="T8" fmla="*/ 0 w 65"/>
                <a:gd name="T9" fmla="*/ 0 h 37"/>
                <a:gd name="T10" fmla="*/ 0 w 65"/>
                <a:gd name="T11" fmla="*/ 0 h 37"/>
                <a:gd name="T12" fmla="*/ 0 w 65"/>
                <a:gd name="T13" fmla="*/ 0 h 37"/>
                <a:gd name="T14" fmla="*/ 0 w 65"/>
                <a:gd name="T15" fmla="*/ 0 h 37"/>
                <a:gd name="T16" fmla="*/ 0 w 65"/>
                <a:gd name="T17" fmla="*/ 0 h 3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37"/>
                <a:gd name="T29" fmla="*/ 65 w 65"/>
                <a:gd name="T30" fmla="*/ 37 h 3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37">
                  <a:moveTo>
                    <a:pt x="0" y="26"/>
                  </a:moveTo>
                  <a:lnTo>
                    <a:pt x="0" y="12"/>
                  </a:lnTo>
                  <a:lnTo>
                    <a:pt x="23" y="0"/>
                  </a:lnTo>
                  <a:lnTo>
                    <a:pt x="44" y="0"/>
                  </a:lnTo>
                  <a:lnTo>
                    <a:pt x="65" y="12"/>
                  </a:lnTo>
                  <a:lnTo>
                    <a:pt x="65" y="26"/>
                  </a:lnTo>
                  <a:lnTo>
                    <a:pt x="33" y="37"/>
                  </a:lnTo>
                  <a:lnTo>
                    <a:pt x="10" y="37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ltGray">
            <a:xfrm>
              <a:off x="3681" y="2800"/>
              <a:ext cx="22" cy="20"/>
            </a:xfrm>
            <a:custGeom>
              <a:avLst/>
              <a:gdLst>
                <a:gd name="T0" fmla="*/ 0 w 68"/>
                <a:gd name="T1" fmla="*/ 0 h 59"/>
                <a:gd name="T2" fmla="*/ 0 w 68"/>
                <a:gd name="T3" fmla="*/ 0 h 59"/>
                <a:gd name="T4" fmla="*/ 0 w 68"/>
                <a:gd name="T5" fmla="*/ 0 h 59"/>
                <a:gd name="T6" fmla="*/ 0 w 68"/>
                <a:gd name="T7" fmla="*/ 0 h 59"/>
                <a:gd name="T8" fmla="*/ 0 w 68"/>
                <a:gd name="T9" fmla="*/ 0 h 59"/>
                <a:gd name="T10" fmla="*/ 0 w 68"/>
                <a:gd name="T11" fmla="*/ 0 h 59"/>
                <a:gd name="T12" fmla="*/ 0 w 68"/>
                <a:gd name="T13" fmla="*/ 0 h 59"/>
                <a:gd name="T14" fmla="*/ 0 w 6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59"/>
                <a:gd name="T26" fmla="*/ 68 w 6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59">
                  <a:moveTo>
                    <a:pt x="0" y="47"/>
                  </a:moveTo>
                  <a:lnTo>
                    <a:pt x="11" y="22"/>
                  </a:lnTo>
                  <a:lnTo>
                    <a:pt x="44" y="0"/>
                  </a:lnTo>
                  <a:lnTo>
                    <a:pt x="68" y="22"/>
                  </a:lnTo>
                  <a:lnTo>
                    <a:pt x="68" y="34"/>
                  </a:lnTo>
                  <a:lnTo>
                    <a:pt x="57" y="47"/>
                  </a:lnTo>
                  <a:lnTo>
                    <a:pt x="23" y="59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7"/>
            <p:cNvSpPr>
              <a:spLocks/>
            </p:cNvSpPr>
            <p:nvPr/>
          </p:nvSpPr>
          <p:spPr bwMode="ltGray">
            <a:xfrm>
              <a:off x="3672" y="2650"/>
              <a:ext cx="10" cy="14"/>
            </a:xfrm>
            <a:custGeom>
              <a:avLst/>
              <a:gdLst>
                <a:gd name="T0" fmla="*/ 0 w 32"/>
                <a:gd name="T1" fmla="*/ 0 h 44"/>
                <a:gd name="T2" fmla="*/ 0 w 32"/>
                <a:gd name="T3" fmla="*/ 0 h 44"/>
                <a:gd name="T4" fmla="*/ 0 w 32"/>
                <a:gd name="T5" fmla="*/ 0 h 44"/>
                <a:gd name="T6" fmla="*/ 0 w 32"/>
                <a:gd name="T7" fmla="*/ 0 h 44"/>
                <a:gd name="T8" fmla="*/ 0 w 32"/>
                <a:gd name="T9" fmla="*/ 0 h 44"/>
                <a:gd name="T10" fmla="*/ 0 w 32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44"/>
                <a:gd name="T20" fmla="*/ 32 w 32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44">
                  <a:moveTo>
                    <a:pt x="0" y="37"/>
                  </a:moveTo>
                  <a:lnTo>
                    <a:pt x="10" y="0"/>
                  </a:lnTo>
                  <a:lnTo>
                    <a:pt x="32" y="17"/>
                  </a:lnTo>
                  <a:lnTo>
                    <a:pt x="28" y="44"/>
                  </a:lnTo>
                  <a:lnTo>
                    <a:pt x="24" y="44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8"/>
            <p:cNvSpPr>
              <a:spLocks/>
            </p:cNvSpPr>
            <p:nvPr/>
          </p:nvSpPr>
          <p:spPr bwMode="ltGray">
            <a:xfrm>
              <a:off x="3691" y="2990"/>
              <a:ext cx="9" cy="18"/>
            </a:xfrm>
            <a:custGeom>
              <a:avLst/>
              <a:gdLst>
                <a:gd name="T0" fmla="*/ 0 w 25"/>
                <a:gd name="T1" fmla="*/ 0 h 53"/>
                <a:gd name="T2" fmla="*/ 0 w 25"/>
                <a:gd name="T3" fmla="*/ 0 h 53"/>
                <a:gd name="T4" fmla="*/ 0 w 25"/>
                <a:gd name="T5" fmla="*/ 0 h 53"/>
                <a:gd name="T6" fmla="*/ 0 w 25"/>
                <a:gd name="T7" fmla="*/ 0 h 53"/>
                <a:gd name="T8" fmla="*/ 0 w 25"/>
                <a:gd name="T9" fmla="*/ 0 h 53"/>
                <a:gd name="T10" fmla="*/ 0 w 25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53"/>
                <a:gd name="T20" fmla="*/ 25 w 25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53">
                  <a:moveTo>
                    <a:pt x="0" y="53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25" y="30"/>
                  </a:lnTo>
                  <a:lnTo>
                    <a:pt x="12" y="53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9"/>
            <p:cNvSpPr>
              <a:spLocks/>
            </p:cNvSpPr>
            <p:nvPr/>
          </p:nvSpPr>
          <p:spPr bwMode="ltGray">
            <a:xfrm>
              <a:off x="3822" y="3626"/>
              <a:ext cx="37" cy="36"/>
            </a:xfrm>
            <a:custGeom>
              <a:avLst/>
              <a:gdLst>
                <a:gd name="T0" fmla="*/ 0 w 111"/>
                <a:gd name="T1" fmla="*/ 0 h 107"/>
                <a:gd name="T2" fmla="*/ 0 w 111"/>
                <a:gd name="T3" fmla="*/ 0 h 107"/>
                <a:gd name="T4" fmla="*/ 0 w 111"/>
                <a:gd name="T5" fmla="*/ 0 h 107"/>
                <a:gd name="T6" fmla="*/ 0 w 111"/>
                <a:gd name="T7" fmla="*/ 0 h 107"/>
                <a:gd name="T8" fmla="*/ 0 w 111"/>
                <a:gd name="T9" fmla="*/ 0 h 107"/>
                <a:gd name="T10" fmla="*/ 0 w 111"/>
                <a:gd name="T11" fmla="*/ 0 h 107"/>
                <a:gd name="T12" fmla="*/ 0 w 111"/>
                <a:gd name="T13" fmla="*/ 0 h 107"/>
                <a:gd name="T14" fmla="*/ 0 w 111"/>
                <a:gd name="T15" fmla="*/ 0 h 107"/>
                <a:gd name="T16" fmla="*/ 0 w 111"/>
                <a:gd name="T17" fmla="*/ 0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11"/>
                <a:gd name="T28" fmla="*/ 0 h 107"/>
                <a:gd name="T29" fmla="*/ 111 w 111"/>
                <a:gd name="T30" fmla="*/ 107 h 10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11" h="107">
                  <a:moveTo>
                    <a:pt x="0" y="94"/>
                  </a:moveTo>
                  <a:lnTo>
                    <a:pt x="0" y="23"/>
                  </a:lnTo>
                  <a:lnTo>
                    <a:pt x="10" y="9"/>
                  </a:lnTo>
                  <a:lnTo>
                    <a:pt x="43" y="0"/>
                  </a:lnTo>
                  <a:lnTo>
                    <a:pt x="111" y="59"/>
                  </a:lnTo>
                  <a:lnTo>
                    <a:pt x="111" y="82"/>
                  </a:lnTo>
                  <a:lnTo>
                    <a:pt x="98" y="94"/>
                  </a:lnTo>
                  <a:lnTo>
                    <a:pt x="10" y="107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0"/>
            <p:cNvSpPr>
              <a:spLocks/>
            </p:cNvSpPr>
            <p:nvPr/>
          </p:nvSpPr>
          <p:spPr bwMode="ltGray">
            <a:xfrm>
              <a:off x="3917" y="2690"/>
              <a:ext cx="16" cy="32"/>
            </a:xfrm>
            <a:custGeom>
              <a:avLst/>
              <a:gdLst>
                <a:gd name="T0" fmla="*/ 0 w 47"/>
                <a:gd name="T1" fmla="*/ 0 h 94"/>
                <a:gd name="T2" fmla="*/ 0 w 47"/>
                <a:gd name="T3" fmla="*/ 0 h 94"/>
                <a:gd name="T4" fmla="*/ 0 w 47"/>
                <a:gd name="T5" fmla="*/ 0 h 94"/>
                <a:gd name="T6" fmla="*/ 0 w 47"/>
                <a:gd name="T7" fmla="*/ 0 h 94"/>
                <a:gd name="T8" fmla="*/ 0 w 47"/>
                <a:gd name="T9" fmla="*/ 0 h 94"/>
                <a:gd name="T10" fmla="*/ 0 w 47"/>
                <a:gd name="T11" fmla="*/ 0 h 94"/>
                <a:gd name="T12" fmla="*/ 0 w 47"/>
                <a:gd name="T13" fmla="*/ 0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94"/>
                <a:gd name="T23" fmla="*/ 47 w 47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94">
                  <a:moveTo>
                    <a:pt x="0" y="68"/>
                  </a:moveTo>
                  <a:lnTo>
                    <a:pt x="13" y="0"/>
                  </a:lnTo>
                  <a:lnTo>
                    <a:pt x="21" y="0"/>
                  </a:lnTo>
                  <a:lnTo>
                    <a:pt x="47" y="21"/>
                  </a:lnTo>
                  <a:lnTo>
                    <a:pt x="34" y="84"/>
                  </a:lnTo>
                  <a:lnTo>
                    <a:pt x="21" y="94"/>
                  </a:lnTo>
                  <a:lnTo>
                    <a:pt x="0" y="6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ltGray">
            <a:xfrm>
              <a:off x="3933" y="2473"/>
              <a:ext cx="22" cy="32"/>
            </a:xfrm>
            <a:custGeom>
              <a:avLst/>
              <a:gdLst>
                <a:gd name="T0" fmla="*/ 0 w 65"/>
                <a:gd name="T1" fmla="*/ 0 h 97"/>
                <a:gd name="T2" fmla="*/ 0 w 65"/>
                <a:gd name="T3" fmla="*/ 0 h 97"/>
                <a:gd name="T4" fmla="*/ 0 w 65"/>
                <a:gd name="T5" fmla="*/ 0 h 97"/>
                <a:gd name="T6" fmla="*/ 0 w 65"/>
                <a:gd name="T7" fmla="*/ 0 h 97"/>
                <a:gd name="T8" fmla="*/ 0 w 65"/>
                <a:gd name="T9" fmla="*/ 0 h 97"/>
                <a:gd name="T10" fmla="*/ 0 w 65"/>
                <a:gd name="T11" fmla="*/ 0 h 97"/>
                <a:gd name="T12" fmla="*/ 0 w 65"/>
                <a:gd name="T13" fmla="*/ 0 h 97"/>
                <a:gd name="T14" fmla="*/ 0 w 65"/>
                <a:gd name="T15" fmla="*/ 0 h 97"/>
                <a:gd name="T16" fmla="*/ 0 w 65"/>
                <a:gd name="T17" fmla="*/ 0 h 97"/>
                <a:gd name="T18" fmla="*/ 0 w 65"/>
                <a:gd name="T19" fmla="*/ 0 h 97"/>
                <a:gd name="T20" fmla="*/ 0 w 65"/>
                <a:gd name="T21" fmla="*/ 0 h 97"/>
                <a:gd name="T22" fmla="*/ 0 w 65"/>
                <a:gd name="T23" fmla="*/ 0 h 97"/>
                <a:gd name="T24" fmla="*/ 0 w 65"/>
                <a:gd name="T25" fmla="*/ 0 h 97"/>
                <a:gd name="T26" fmla="*/ 0 w 65"/>
                <a:gd name="T27" fmla="*/ 0 h 97"/>
                <a:gd name="T28" fmla="*/ 0 w 65"/>
                <a:gd name="T29" fmla="*/ 0 h 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5"/>
                <a:gd name="T46" fmla="*/ 0 h 97"/>
                <a:gd name="T47" fmla="*/ 65 w 65"/>
                <a:gd name="T48" fmla="*/ 97 h 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5" h="97">
                  <a:moveTo>
                    <a:pt x="0" y="11"/>
                  </a:moveTo>
                  <a:lnTo>
                    <a:pt x="8" y="0"/>
                  </a:lnTo>
                  <a:lnTo>
                    <a:pt x="23" y="0"/>
                  </a:lnTo>
                  <a:lnTo>
                    <a:pt x="54" y="11"/>
                  </a:lnTo>
                  <a:lnTo>
                    <a:pt x="54" y="23"/>
                  </a:lnTo>
                  <a:lnTo>
                    <a:pt x="65" y="36"/>
                  </a:lnTo>
                  <a:lnTo>
                    <a:pt x="54" y="36"/>
                  </a:lnTo>
                  <a:lnTo>
                    <a:pt x="41" y="47"/>
                  </a:lnTo>
                  <a:lnTo>
                    <a:pt x="41" y="84"/>
                  </a:lnTo>
                  <a:lnTo>
                    <a:pt x="54" y="97"/>
                  </a:lnTo>
                  <a:lnTo>
                    <a:pt x="31" y="97"/>
                  </a:lnTo>
                  <a:lnTo>
                    <a:pt x="23" y="84"/>
                  </a:lnTo>
                  <a:lnTo>
                    <a:pt x="23" y="73"/>
                  </a:lnTo>
                  <a:lnTo>
                    <a:pt x="41" y="6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ltGray">
            <a:xfrm>
              <a:off x="3936" y="2678"/>
              <a:ext cx="22" cy="24"/>
            </a:xfrm>
            <a:custGeom>
              <a:avLst/>
              <a:gdLst>
                <a:gd name="T0" fmla="*/ 0 w 67"/>
                <a:gd name="T1" fmla="*/ 0 h 73"/>
                <a:gd name="T2" fmla="*/ 0 w 67"/>
                <a:gd name="T3" fmla="*/ 0 h 73"/>
                <a:gd name="T4" fmla="*/ 0 w 67"/>
                <a:gd name="T5" fmla="*/ 0 h 73"/>
                <a:gd name="T6" fmla="*/ 0 w 67"/>
                <a:gd name="T7" fmla="*/ 0 h 73"/>
                <a:gd name="T8" fmla="*/ 0 w 67"/>
                <a:gd name="T9" fmla="*/ 0 h 73"/>
                <a:gd name="T10" fmla="*/ 0 w 67"/>
                <a:gd name="T11" fmla="*/ 0 h 73"/>
                <a:gd name="T12" fmla="*/ 0 w 67"/>
                <a:gd name="T13" fmla="*/ 0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73"/>
                <a:gd name="T23" fmla="*/ 67 w 67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73">
                  <a:moveTo>
                    <a:pt x="0" y="25"/>
                  </a:moveTo>
                  <a:lnTo>
                    <a:pt x="0" y="0"/>
                  </a:lnTo>
                  <a:lnTo>
                    <a:pt x="23" y="0"/>
                  </a:lnTo>
                  <a:lnTo>
                    <a:pt x="67" y="45"/>
                  </a:lnTo>
                  <a:lnTo>
                    <a:pt x="67" y="73"/>
                  </a:lnTo>
                  <a:lnTo>
                    <a:pt x="46" y="73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3"/>
            <p:cNvSpPr>
              <a:spLocks/>
            </p:cNvSpPr>
            <p:nvPr/>
          </p:nvSpPr>
          <p:spPr bwMode="ltGray">
            <a:xfrm>
              <a:off x="3943" y="2725"/>
              <a:ext cx="11" cy="13"/>
            </a:xfrm>
            <a:custGeom>
              <a:avLst/>
              <a:gdLst>
                <a:gd name="T0" fmla="*/ 0 w 32"/>
                <a:gd name="T1" fmla="*/ 0 h 40"/>
                <a:gd name="T2" fmla="*/ 0 w 32"/>
                <a:gd name="T3" fmla="*/ 0 h 40"/>
                <a:gd name="T4" fmla="*/ 0 w 32"/>
                <a:gd name="T5" fmla="*/ 0 h 40"/>
                <a:gd name="T6" fmla="*/ 0 w 32"/>
                <a:gd name="T7" fmla="*/ 0 h 40"/>
                <a:gd name="T8" fmla="*/ 0 w 32"/>
                <a:gd name="T9" fmla="*/ 0 h 40"/>
                <a:gd name="T10" fmla="*/ 0 w 32"/>
                <a:gd name="T11" fmla="*/ 0 h 40"/>
                <a:gd name="T12" fmla="*/ 0 w 32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40"/>
                <a:gd name="T23" fmla="*/ 32 w 32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40">
                  <a:moveTo>
                    <a:pt x="0" y="26"/>
                  </a:moveTo>
                  <a:lnTo>
                    <a:pt x="10" y="0"/>
                  </a:lnTo>
                  <a:lnTo>
                    <a:pt x="22" y="0"/>
                  </a:lnTo>
                  <a:lnTo>
                    <a:pt x="32" y="12"/>
                  </a:lnTo>
                  <a:lnTo>
                    <a:pt x="32" y="40"/>
                  </a:lnTo>
                  <a:lnTo>
                    <a:pt x="22" y="4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ltGray">
            <a:xfrm>
              <a:off x="3951" y="3437"/>
              <a:ext cx="10" cy="24"/>
            </a:xfrm>
            <a:custGeom>
              <a:avLst/>
              <a:gdLst>
                <a:gd name="T0" fmla="*/ 0 w 31"/>
                <a:gd name="T1" fmla="*/ 0 h 73"/>
                <a:gd name="T2" fmla="*/ 0 w 31"/>
                <a:gd name="T3" fmla="*/ 0 h 73"/>
                <a:gd name="T4" fmla="*/ 0 w 31"/>
                <a:gd name="T5" fmla="*/ 0 h 73"/>
                <a:gd name="T6" fmla="*/ 0 w 31"/>
                <a:gd name="T7" fmla="*/ 0 h 73"/>
                <a:gd name="T8" fmla="*/ 0 w 31"/>
                <a:gd name="T9" fmla="*/ 0 h 73"/>
                <a:gd name="T10" fmla="*/ 0 w 31"/>
                <a:gd name="T11" fmla="*/ 0 h 73"/>
                <a:gd name="T12" fmla="*/ 0 w 31"/>
                <a:gd name="T13" fmla="*/ 0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73"/>
                <a:gd name="T23" fmla="*/ 31 w 31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73">
                  <a:moveTo>
                    <a:pt x="0" y="12"/>
                  </a:moveTo>
                  <a:lnTo>
                    <a:pt x="12" y="0"/>
                  </a:lnTo>
                  <a:lnTo>
                    <a:pt x="21" y="0"/>
                  </a:lnTo>
                  <a:lnTo>
                    <a:pt x="31" y="36"/>
                  </a:lnTo>
                  <a:lnTo>
                    <a:pt x="31" y="73"/>
                  </a:lnTo>
                  <a:lnTo>
                    <a:pt x="12" y="49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5"/>
            <p:cNvSpPr>
              <a:spLocks/>
            </p:cNvSpPr>
            <p:nvPr/>
          </p:nvSpPr>
          <p:spPr bwMode="ltGray">
            <a:xfrm>
              <a:off x="3951" y="2580"/>
              <a:ext cx="7" cy="20"/>
            </a:xfrm>
            <a:custGeom>
              <a:avLst/>
              <a:gdLst>
                <a:gd name="T0" fmla="*/ 0 w 21"/>
                <a:gd name="T1" fmla="*/ 0 h 61"/>
                <a:gd name="T2" fmla="*/ 0 w 21"/>
                <a:gd name="T3" fmla="*/ 0 h 61"/>
                <a:gd name="T4" fmla="*/ 0 w 21"/>
                <a:gd name="T5" fmla="*/ 0 h 61"/>
                <a:gd name="T6" fmla="*/ 0 w 21"/>
                <a:gd name="T7" fmla="*/ 0 h 61"/>
                <a:gd name="T8" fmla="*/ 0 w 21"/>
                <a:gd name="T9" fmla="*/ 0 h 61"/>
                <a:gd name="T10" fmla="*/ 0 w 21"/>
                <a:gd name="T11" fmla="*/ 0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61"/>
                <a:gd name="T20" fmla="*/ 21 w 21"/>
                <a:gd name="T21" fmla="*/ 61 h 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61">
                  <a:moveTo>
                    <a:pt x="0" y="47"/>
                  </a:moveTo>
                  <a:lnTo>
                    <a:pt x="10" y="0"/>
                  </a:lnTo>
                  <a:lnTo>
                    <a:pt x="21" y="0"/>
                  </a:lnTo>
                  <a:lnTo>
                    <a:pt x="21" y="61"/>
                  </a:lnTo>
                  <a:lnTo>
                    <a:pt x="10" y="6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6"/>
            <p:cNvSpPr>
              <a:spLocks/>
            </p:cNvSpPr>
            <p:nvPr/>
          </p:nvSpPr>
          <p:spPr bwMode="ltGray">
            <a:xfrm>
              <a:off x="3951" y="2533"/>
              <a:ext cx="10" cy="38"/>
            </a:xfrm>
            <a:custGeom>
              <a:avLst/>
              <a:gdLst>
                <a:gd name="T0" fmla="*/ 0 w 31"/>
                <a:gd name="T1" fmla="*/ 0 h 113"/>
                <a:gd name="T2" fmla="*/ 0 w 31"/>
                <a:gd name="T3" fmla="*/ 0 h 113"/>
                <a:gd name="T4" fmla="*/ 0 w 31"/>
                <a:gd name="T5" fmla="*/ 0 h 113"/>
                <a:gd name="T6" fmla="*/ 0 w 31"/>
                <a:gd name="T7" fmla="*/ 0 h 113"/>
                <a:gd name="T8" fmla="*/ 0 w 31"/>
                <a:gd name="T9" fmla="*/ 0 h 113"/>
                <a:gd name="T10" fmla="*/ 0 w 31"/>
                <a:gd name="T11" fmla="*/ 0 h 113"/>
                <a:gd name="T12" fmla="*/ 0 w 31"/>
                <a:gd name="T13" fmla="*/ 0 h 113"/>
                <a:gd name="T14" fmla="*/ 0 w 31"/>
                <a:gd name="T15" fmla="*/ 0 h 113"/>
                <a:gd name="T16" fmla="*/ 0 w 31"/>
                <a:gd name="T17" fmla="*/ 0 h 1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"/>
                <a:gd name="T28" fmla="*/ 0 h 113"/>
                <a:gd name="T29" fmla="*/ 31 w 31"/>
                <a:gd name="T30" fmla="*/ 113 h 1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" h="113">
                  <a:moveTo>
                    <a:pt x="0" y="41"/>
                  </a:moveTo>
                  <a:lnTo>
                    <a:pt x="12" y="0"/>
                  </a:lnTo>
                  <a:lnTo>
                    <a:pt x="21" y="16"/>
                  </a:lnTo>
                  <a:lnTo>
                    <a:pt x="31" y="53"/>
                  </a:lnTo>
                  <a:lnTo>
                    <a:pt x="31" y="113"/>
                  </a:lnTo>
                  <a:lnTo>
                    <a:pt x="21" y="113"/>
                  </a:lnTo>
                  <a:lnTo>
                    <a:pt x="12" y="100"/>
                  </a:lnTo>
                  <a:lnTo>
                    <a:pt x="12" y="7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ltGray">
            <a:xfrm>
              <a:off x="3954" y="2374"/>
              <a:ext cx="7" cy="5"/>
            </a:xfrm>
            <a:custGeom>
              <a:avLst/>
              <a:gdLst>
                <a:gd name="T0" fmla="*/ 0 w 21"/>
                <a:gd name="T1" fmla="*/ 0 h 14"/>
                <a:gd name="T2" fmla="*/ 0 w 21"/>
                <a:gd name="T3" fmla="*/ 0 h 14"/>
                <a:gd name="T4" fmla="*/ 0 w 21"/>
                <a:gd name="T5" fmla="*/ 0 h 14"/>
                <a:gd name="T6" fmla="*/ 0 w 21"/>
                <a:gd name="T7" fmla="*/ 0 h 14"/>
                <a:gd name="T8" fmla="*/ 0 w 21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4"/>
                <a:gd name="T17" fmla="*/ 21 w 21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4">
                  <a:moveTo>
                    <a:pt x="0" y="14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21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8"/>
            <p:cNvSpPr>
              <a:spLocks/>
            </p:cNvSpPr>
            <p:nvPr/>
          </p:nvSpPr>
          <p:spPr bwMode="ltGray">
            <a:xfrm>
              <a:off x="3958" y="2506"/>
              <a:ext cx="15" cy="19"/>
            </a:xfrm>
            <a:custGeom>
              <a:avLst/>
              <a:gdLst>
                <a:gd name="T0" fmla="*/ 0 w 46"/>
                <a:gd name="T1" fmla="*/ 0 h 59"/>
                <a:gd name="T2" fmla="*/ 0 w 46"/>
                <a:gd name="T3" fmla="*/ 0 h 59"/>
                <a:gd name="T4" fmla="*/ 0 w 46"/>
                <a:gd name="T5" fmla="*/ 0 h 59"/>
                <a:gd name="T6" fmla="*/ 0 w 46"/>
                <a:gd name="T7" fmla="*/ 0 h 59"/>
                <a:gd name="T8" fmla="*/ 0 w 46"/>
                <a:gd name="T9" fmla="*/ 0 h 59"/>
                <a:gd name="T10" fmla="*/ 0 w 46"/>
                <a:gd name="T11" fmla="*/ 0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59"/>
                <a:gd name="T20" fmla="*/ 46 w 46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59">
                  <a:moveTo>
                    <a:pt x="0" y="36"/>
                  </a:moveTo>
                  <a:lnTo>
                    <a:pt x="10" y="0"/>
                  </a:lnTo>
                  <a:lnTo>
                    <a:pt x="46" y="36"/>
                  </a:lnTo>
                  <a:lnTo>
                    <a:pt x="46" y="59"/>
                  </a:lnTo>
                  <a:lnTo>
                    <a:pt x="10" y="5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ltGray">
            <a:xfrm>
              <a:off x="3980" y="3391"/>
              <a:ext cx="11" cy="17"/>
            </a:xfrm>
            <a:custGeom>
              <a:avLst/>
              <a:gdLst>
                <a:gd name="T0" fmla="*/ 0 w 33"/>
                <a:gd name="T1" fmla="*/ 0 h 51"/>
                <a:gd name="T2" fmla="*/ 0 w 33"/>
                <a:gd name="T3" fmla="*/ 0 h 51"/>
                <a:gd name="T4" fmla="*/ 0 w 33"/>
                <a:gd name="T5" fmla="*/ 0 h 51"/>
                <a:gd name="T6" fmla="*/ 0 w 33"/>
                <a:gd name="T7" fmla="*/ 0 h 51"/>
                <a:gd name="T8" fmla="*/ 0 w 33"/>
                <a:gd name="T9" fmla="*/ 0 h 51"/>
                <a:gd name="T10" fmla="*/ 0 w 33"/>
                <a:gd name="T11" fmla="*/ 0 h 51"/>
                <a:gd name="T12" fmla="*/ 0 w 33"/>
                <a:gd name="T13" fmla="*/ 0 h 51"/>
                <a:gd name="T14" fmla="*/ 0 w 33"/>
                <a:gd name="T15" fmla="*/ 0 h 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"/>
                <a:gd name="T25" fmla="*/ 0 h 51"/>
                <a:gd name="T26" fmla="*/ 33 w 33"/>
                <a:gd name="T27" fmla="*/ 51 h 5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" h="51">
                  <a:moveTo>
                    <a:pt x="0" y="39"/>
                  </a:moveTo>
                  <a:lnTo>
                    <a:pt x="14" y="0"/>
                  </a:lnTo>
                  <a:lnTo>
                    <a:pt x="22" y="0"/>
                  </a:lnTo>
                  <a:lnTo>
                    <a:pt x="33" y="12"/>
                  </a:lnTo>
                  <a:lnTo>
                    <a:pt x="33" y="39"/>
                  </a:lnTo>
                  <a:lnTo>
                    <a:pt x="22" y="51"/>
                  </a:lnTo>
                  <a:lnTo>
                    <a:pt x="14" y="5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0" name="Freeform 50"/>
            <p:cNvSpPr>
              <a:spLocks/>
            </p:cNvSpPr>
            <p:nvPr/>
          </p:nvSpPr>
          <p:spPr bwMode="ltGray">
            <a:xfrm>
              <a:off x="3985" y="3356"/>
              <a:ext cx="6" cy="8"/>
            </a:xfrm>
            <a:custGeom>
              <a:avLst/>
              <a:gdLst>
                <a:gd name="T0" fmla="*/ 0 w 19"/>
                <a:gd name="T1" fmla="*/ 0 h 24"/>
                <a:gd name="T2" fmla="*/ 0 w 19"/>
                <a:gd name="T3" fmla="*/ 0 h 24"/>
                <a:gd name="T4" fmla="*/ 0 w 19"/>
                <a:gd name="T5" fmla="*/ 0 h 24"/>
                <a:gd name="T6" fmla="*/ 0 w 19"/>
                <a:gd name="T7" fmla="*/ 0 h 24"/>
                <a:gd name="T8" fmla="*/ 0 w 19"/>
                <a:gd name="T9" fmla="*/ 0 h 24"/>
                <a:gd name="T10" fmla="*/ 0 w 19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4"/>
                <a:gd name="T20" fmla="*/ 19 w 19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4">
                  <a:moveTo>
                    <a:pt x="0" y="24"/>
                  </a:moveTo>
                  <a:lnTo>
                    <a:pt x="0" y="0"/>
                  </a:lnTo>
                  <a:lnTo>
                    <a:pt x="8" y="0"/>
                  </a:lnTo>
                  <a:lnTo>
                    <a:pt x="19" y="10"/>
                  </a:lnTo>
                  <a:lnTo>
                    <a:pt x="19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" name="Freeform 51"/>
            <p:cNvSpPr>
              <a:spLocks/>
            </p:cNvSpPr>
            <p:nvPr/>
          </p:nvSpPr>
          <p:spPr bwMode="ltGray">
            <a:xfrm>
              <a:off x="3998" y="577"/>
              <a:ext cx="69" cy="40"/>
            </a:xfrm>
            <a:custGeom>
              <a:avLst/>
              <a:gdLst>
                <a:gd name="T0" fmla="*/ 0 w 209"/>
                <a:gd name="T1" fmla="*/ 0 h 119"/>
                <a:gd name="T2" fmla="*/ 0 w 209"/>
                <a:gd name="T3" fmla="*/ 0 h 119"/>
                <a:gd name="T4" fmla="*/ 0 w 209"/>
                <a:gd name="T5" fmla="*/ 0 h 119"/>
                <a:gd name="T6" fmla="*/ 0 w 209"/>
                <a:gd name="T7" fmla="*/ 0 h 119"/>
                <a:gd name="T8" fmla="*/ 0 w 209"/>
                <a:gd name="T9" fmla="*/ 0 h 119"/>
                <a:gd name="T10" fmla="*/ 0 w 209"/>
                <a:gd name="T11" fmla="*/ 0 h 119"/>
                <a:gd name="T12" fmla="*/ 0 w 209"/>
                <a:gd name="T13" fmla="*/ 0 h 119"/>
                <a:gd name="T14" fmla="*/ 0 w 209"/>
                <a:gd name="T15" fmla="*/ 0 h 1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09"/>
                <a:gd name="T25" fmla="*/ 0 h 119"/>
                <a:gd name="T26" fmla="*/ 209 w 209"/>
                <a:gd name="T27" fmla="*/ 119 h 11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09" h="119">
                  <a:moveTo>
                    <a:pt x="190" y="85"/>
                  </a:moveTo>
                  <a:lnTo>
                    <a:pt x="59" y="119"/>
                  </a:lnTo>
                  <a:lnTo>
                    <a:pt x="0" y="114"/>
                  </a:lnTo>
                  <a:lnTo>
                    <a:pt x="78" y="35"/>
                  </a:lnTo>
                  <a:lnTo>
                    <a:pt x="134" y="0"/>
                  </a:lnTo>
                  <a:lnTo>
                    <a:pt x="172" y="21"/>
                  </a:lnTo>
                  <a:lnTo>
                    <a:pt x="209" y="73"/>
                  </a:lnTo>
                  <a:lnTo>
                    <a:pt x="190" y="8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ltGray">
            <a:xfrm>
              <a:off x="3932" y="2347"/>
              <a:ext cx="7" cy="5"/>
            </a:xfrm>
            <a:custGeom>
              <a:avLst/>
              <a:gdLst>
                <a:gd name="T0" fmla="*/ 0 w 21"/>
                <a:gd name="T1" fmla="*/ 0 h 16"/>
                <a:gd name="T2" fmla="*/ 0 w 21"/>
                <a:gd name="T3" fmla="*/ 0 h 16"/>
                <a:gd name="T4" fmla="*/ 0 w 21"/>
                <a:gd name="T5" fmla="*/ 0 h 16"/>
                <a:gd name="T6" fmla="*/ 0 w 21"/>
                <a:gd name="T7" fmla="*/ 0 h 16"/>
                <a:gd name="T8" fmla="*/ 0 w 21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6"/>
                <a:gd name="T17" fmla="*/ 21 w 21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6">
                  <a:moveTo>
                    <a:pt x="0" y="16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21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Freeform 53"/>
            <p:cNvSpPr>
              <a:spLocks/>
            </p:cNvSpPr>
            <p:nvPr/>
          </p:nvSpPr>
          <p:spPr bwMode="ltGray">
            <a:xfrm>
              <a:off x="3932" y="2373"/>
              <a:ext cx="7" cy="6"/>
            </a:xfrm>
            <a:custGeom>
              <a:avLst/>
              <a:gdLst>
                <a:gd name="T0" fmla="*/ 0 w 21"/>
                <a:gd name="T1" fmla="*/ 0 h 16"/>
                <a:gd name="T2" fmla="*/ 0 w 21"/>
                <a:gd name="T3" fmla="*/ 0 h 16"/>
                <a:gd name="T4" fmla="*/ 0 w 21"/>
                <a:gd name="T5" fmla="*/ 0 h 16"/>
                <a:gd name="T6" fmla="*/ 0 w 21"/>
                <a:gd name="T7" fmla="*/ 0 h 16"/>
                <a:gd name="T8" fmla="*/ 0 w 21"/>
                <a:gd name="T9" fmla="*/ 0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16"/>
                <a:gd name="T17" fmla="*/ 21 w 21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16">
                  <a:moveTo>
                    <a:pt x="0" y="16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21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ltGray">
            <a:xfrm>
              <a:off x="3497" y="872"/>
              <a:ext cx="88" cy="89"/>
            </a:xfrm>
            <a:custGeom>
              <a:avLst/>
              <a:gdLst>
                <a:gd name="T0" fmla="*/ 0 w 263"/>
                <a:gd name="T1" fmla="*/ 0 h 267"/>
                <a:gd name="T2" fmla="*/ 0 w 263"/>
                <a:gd name="T3" fmla="*/ 0 h 267"/>
                <a:gd name="T4" fmla="*/ 0 w 263"/>
                <a:gd name="T5" fmla="*/ 0 h 267"/>
                <a:gd name="T6" fmla="*/ 0 w 263"/>
                <a:gd name="T7" fmla="*/ 0 h 267"/>
                <a:gd name="T8" fmla="*/ 0 w 263"/>
                <a:gd name="T9" fmla="*/ 0 h 267"/>
                <a:gd name="T10" fmla="*/ 0 w 263"/>
                <a:gd name="T11" fmla="*/ 0 h 267"/>
                <a:gd name="T12" fmla="*/ 0 w 263"/>
                <a:gd name="T13" fmla="*/ 0 h 267"/>
                <a:gd name="T14" fmla="*/ 0 w 263"/>
                <a:gd name="T15" fmla="*/ 0 h 267"/>
                <a:gd name="T16" fmla="*/ 0 w 263"/>
                <a:gd name="T17" fmla="*/ 0 h 267"/>
                <a:gd name="T18" fmla="*/ 0 w 263"/>
                <a:gd name="T19" fmla="*/ 0 h 267"/>
                <a:gd name="T20" fmla="*/ 0 w 263"/>
                <a:gd name="T21" fmla="*/ 0 h 267"/>
                <a:gd name="T22" fmla="*/ 0 w 263"/>
                <a:gd name="T23" fmla="*/ 0 h 267"/>
                <a:gd name="T24" fmla="*/ 0 w 263"/>
                <a:gd name="T25" fmla="*/ 0 h 26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3"/>
                <a:gd name="T40" fmla="*/ 0 h 267"/>
                <a:gd name="T41" fmla="*/ 263 w 263"/>
                <a:gd name="T42" fmla="*/ 267 h 26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3" h="267">
                  <a:moveTo>
                    <a:pt x="0" y="131"/>
                  </a:moveTo>
                  <a:lnTo>
                    <a:pt x="34" y="170"/>
                  </a:lnTo>
                  <a:lnTo>
                    <a:pt x="100" y="190"/>
                  </a:lnTo>
                  <a:lnTo>
                    <a:pt x="131" y="227"/>
                  </a:lnTo>
                  <a:lnTo>
                    <a:pt x="196" y="267"/>
                  </a:lnTo>
                  <a:lnTo>
                    <a:pt x="252" y="240"/>
                  </a:lnTo>
                  <a:lnTo>
                    <a:pt x="263" y="227"/>
                  </a:lnTo>
                  <a:lnTo>
                    <a:pt x="252" y="206"/>
                  </a:lnTo>
                  <a:lnTo>
                    <a:pt x="188" y="123"/>
                  </a:lnTo>
                  <a:lnTo>
                    <a:pt x="160" y="14"/>
                  </a:lnTo>
                  <a:lnTo>
                    <a:pt x="93" y="0"/>
                  </a:lnTo>
                  <a:lnTo>
                    <a:pt x="10" y="99"/>
                  </a:lnTo>
                  <a:lnTo>
                    <a:pt x="0" y="13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ltGray">
            <a:xfrm>
              <a:off x="3992" y="620"/>
              <a:ext cx="135" cy="62"/>
            </a:xfrm>
            <a:custGeom>
              <a:avLst/>
              <a:gdLst>
                <a:gd name="T0" fmla="*/ 0 w 406"/>
                <a:gd name="T1" fmla="*/ 0 h 186"/>
                <a:gd name="T2" fmla="*/ 0 w 406"/>
                <a:gd name="T3" fmla="*/ 0 h 186"/>
                <a:gd name="T4" fmla="*/ 0 w 406"/>
                <a:gd name="T5" fmla="*/ 0 h 186"/>
                <a:gd name="T6" fmla="*/ 0 w 406"/>
                <a:gd name="T7" fmla="*/ 0 h 186"/>
                <a:gd name="T8" fmla="*/ 0 w 406"/>
                <a:gd name="T9" fmla="*/ 0 h 186"/>
                <a:gd name="T10" fmla="*/ 0 w 406"/>
                <a:gd name="T11" fmla="*/ 0 h 186"/>
                <a:gd name="T12" fmla="*/ 0 w 406"/>
                <a:gd name="T13" fmla="*/ 0 h 186"/>
                <a:gd name="T14" fmla="*/ 0 w 406"/>
                <a:gd name="T15" fmla="*/ 0 h 186"/>
                <a:gd name="T16" fmla="*/ 0 w 406"/>
                <a:gd name="T17" fmla="*/ 0 h 186"/>
                <a:gd name="T18" fmla="*/ 0 w 406"/>
                <a:gd name="T19" fmla="*/ 0 h 186"/>
                <a:gd name="T20" fmla="*/ 0 w 406"/>
                <a:gd name="T21" fmla="*/ 0 h 186"/>
                <a:gd name="T22" fmla="*/ 0 w 406"/>
                <a:gd name="T23" fmla="*/ 0 h 186"/>
                <a:gd name="T24" fmla="*/ 0 w 406"/>
                <a:gd name="T25" fmla="*/ 0 h 186"/>
                <a:gd name="T26" fmla="*/ 0 w 406"/>
                <a:gd name="T27" fmla="*/ 0 h 186"/>
                <a:gd name="T28" fmla="*/ 0 w 406"/>
                <a:gd name="T29" fmla="*/ 0 h 186"/>
                <a:gd name="T30" fmla="*/ 0 w 406"/>
                <a:gd name="T31" fmla="*/ 0 h 186"/>
                <a:gd name="T32" fmla="*/ 0 w 406"/>
                <a:gd name="T33" fmla="*/ 0 h 186"/>
                <a:gd name="T34" fmla="*/ 0 w 406"/>
                <a:gd name="T35" fmla="*/ 0 h 186"/>
                <a:gd name="T36" fmla="*/ 0 w 406"/>
                <a:gd name="T37" fmla="*/ 0 h 186"/>
                <a:gd name="T38" fmla="*/ 0 w 406"/>
                <a:gd name="T39" fmla="*/ 0 h 186"/>
                <a:gd name="T40" fmla="*/ 0 w 406"/>
                <a:gd name="T41" fmla="*/ 0 h 18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06"/>
                <a:gd name="T64" fmla="*/ 0 h 186"/>
                <a:gd name="T65" fmla="*/ 406 w 406"/>
                <a:gd name="T66" fmla="*/ 186 h 18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06" h="186">
                  <a:moveTo>
                    <a:pt x="406" y="186"/>
                  </a:moveTo>
                  <a:lnTo>
                    <a:pt x="331" y="175"/>
                  </a:lnTo>
                  <a:lnTo>
                    <a:pt x="228" y="134"/>
                  </a:lnTo>
                  <a:lnTo>
                    <a:pt x="164" y="123"/>
                  </a:lnTo>
                  <a:lnTo>
                    <a:pt x="72" y="56"/>
                  </a:lnTo>
                  <a:lnTo>
                    <a:pt x="26" y="134"/>
                  </a:lnTo>
                  <a:lnTo>
                    <a:pt x="13" y="139"/>
                  </a:lnTo>
                  <a:lnTo>
                    <a:pt x="0" y="127"/>
                  </a:lnTo>
                  <a:lnTo>
                    <a:pt x="13" y="56"/>
                  </a:lnTo>
                  <a:lnTo>
                    <a:pt x="33" y="43"/>
                  </a:lnTo>
                  <a:lnTo>
                    <a:pt x="84" y="10"/>
                  </a:lnTo>
                  <a:lnTo>
                    <a:pt x="142" y="22"/>
                  </a:lnTo>
                  <a:lnTo>
                    <a:pt x="162" y="22"/>
                  </a:lnTo>
                  <a:lnTo>
                    <a:pt x="193" y="0"/>
                  </a:lnTo>
                  <a:lnTo>
                    <a:pt x="234" y="0"/>
                  </a:lnTo>
                  <a:lnTo>
                    <a:pt x="276" y="56"/>
                  </a:lnTo>
                  <a:lnTo>
                    <a:pt x="331" y="61"/>
                  </a:lnTo>
                  <a:lnTo>
                    <a:pt x="353" y="71"/>
                  </a:lnTo>
                  <a:lnTo>
                    <a:pt x="366" y="115"/>
                  </a:lnTo>
                  <a:lnTo>
                    <a:pt x="384" y="144"/>
                  </a:lnTo>
                  <a:lnTo>
                    <a:pt x="406" y="18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ltGray">
            <a:xfrm>
              <a:off x="3104" y="1255"/>
              <a:ext cx="20" cy="16"/>
            </a:xfrm>
            <a:custGeom>
              <a:avLst/>
              <a:gdLst>
                <a:gd name="T0" fmla="*/ 0 w 60"/>
                <a:gd name="T1" fmla="*/ 0 h 49"/>
                <a:gd name="T2" fmla="*/ 0 w 60"/>
                <a:gd name="T3" fmla="*/ 0 h 49"/>
                <a:gd name="T4" fmla="*/ 0 w 60"/>
                <a:gd name="T5" fmla="*/ 0 h 49"/>
                <a:gd name="T6" fmla="*/ 0 w 60"/>
                <a:gd name="T7" fmla="*/ 0 h 49"/>
                <a:gd name="T8" fmla="*/ 0 w 60"/>
                <a:gd name="T9" fmla="*/ 0 h 49"/>
                <a:gd name="T10" fmla="*/ 0 w 60"/>
                <a:gd name="T11" fmla="*/ 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0"/>
                <a:gd name="T19" fmla="*/ 0 h 49"/>
                <a:gd name="T20" fmla="*/ 60 w 60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0" h="49">
                  <a:moveTo>
                    <a:pt x="41" y="0"/>
                  </a:moveTo>
                  <a:lnTo>
                    <a:pt x="5" y="32"/>
                  </a:lnTo>
                  <a:lnTo>
                    <a:pt x="0" y="49"/>
                  </a:lnTo>
                  <a:lnTo>
                    <a:pt x="47" y="25"/>
                  </a:lnTo>
                  <a:lnTo>
                    <a:pt x="60" y="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ltGray">
            <a:xfrm>
              <a:off x="301" y="814"/>
              <a:ext cx="980" cy="910"/>
            </a:xfrm>
            <a:custGeom>
              <a:avLst/>
              <a:gdLst>
                <a:gd name="T0" fmla="*/ 0 w 2939"/>
                <a:gd name="T1" fmla="*/ 0 h 2731"/>
                <a:gd name="T2" fmla="*/ 0 w 2939"/>
                <a:gd name="T3" fmla="*/ 0 h 2731"/>
                <a:gd name="T4" fmla="*/ 0 w 2939"/>
                <a:gd name="T5" fmla="*/ 0 h 2731"/>
                <a:gd name="T6" fmla="*/ 0 w 2939"/>
                <a:gd name="T7" fmla="*/ 0 h 2731"/>
                <a:gd name="T8" fmla="*/ 0 w 2939"/>
                <a:gd name="T9" fmla="*/ 0 h 2731"/>
                <a:gd name="T10" fmla="*/ 0 w 2939"/>
                <a:gd name="T11" fmla="*/ 0 h 2731"/>
                <a:gd name="T12" fmla="*/ 0 w 2939"/>
                <a:gd name="T13" fmla="*/ 0 h 2731"/>
                <a:gd name="T14" fmla="*/ 0 w 2939"/>
                <a:gd name="T15" fmla="*/ 0 h 2731"/>
                <a:gd name="T16" fmla="*/ 0 w 2939"/>
                <a:gd name="T17" fmla="*/ 0 h 2731"/>
                <a:gd name="T18" fmla="*/ 0 w 2939"/>
                <a:gd name="T19" fmla="*/ 0 h 2731"/>
                <a:gd name="T20" fmla="*/ 0 w 2939"/>
                <a:gd name="T21" fmla="*/ 0 h 2731"/>
                <a:gd name="T22" fmla="*/ 0 w 2939"/>
                <a:gd name="T23" fmla="*/ 0 h 2731"/>
                <a:gd name="T24" fmla="*/ 0 w 2939"/>
                <a:gd name="T25" fmla="*/ 0 h 2731"/>
                <a:gd name="T26" fmla="*/ 0 w 2939"/>
                <a:gd name="T27" fmla="*/ 0 h 2731"/>
                <a:gd name="T28" fmla="*/ 0 w 2939"/>
                <a:gd name="T29" fmla="*/ 0 h 2731"/>
                <a:gd name="T30" fmla="*/ 0 w 2939"/>
                <a:gd name="T31" fmla="*/ 0 h 2731"/>
                <a:gd name="T32" fmla="*/ 0 w 2939"/>
                <a:gd name="T33" fmla="*/ 0 h 2731"/>
                <a:gd name="T34" fmla="*/ 0 w 2939"/>
                <a:gd name="T35" fmla="*/ 0 h 2731"/>
                <a:gd name="T36" fmla="*/ 0 w 2939"/>
                <a:gd name="T37" fmla="*/ 0 h 2731"/>
                <a:gd name="T38" fmla="*/ 0 w 2939"/>
                <a:gd name="T39" fmla="*/ 0 h 2731"/>
                <a:gd name="T40" fmla="*/ 0 w 2939"/>
                <a:gd name="T41" fmla="*/ 0 h 2731"/>
                <a:gd name="T42" fmla="*/ 0 w 2939"/>
                <a:gd name="T43" fmla="*/ 0 h 2731"/>
                <a:gd name="T44" fmla="*/ 0 w 2939"/>
                <a:gd name="T45" fmla="*/ 0 h 2731"/>
                <a:gd name="T46" fmla="*/ 0 w 2939"/>
                <a:gd name="T47" fmla="*/ 0 h 2731"/>
                <a:gd name="T48" fmla="*/ 0 w 2939"/>
                <a:gd name="T49" fmla="*/ 0 h 2731"/>
                <a:gd name="T50" fmla="*/ 0 w 2939"/>
                <a:gd name="T51" fmla="*/ 0 h 2731"/>
                <a:gd name="T52" fmla="*/ 0 w 2939"/>
                <a:gd name="T53" fmla="*/ 0 h 2731"/>
                <a:gd name="T54" fmla="*/ 0 w 2939"/>
                <a:gd name="T55" fmla="*/ 0 h 2731"/>
                <a:gd name="T56" fmla="*/ 0 w 2939"/>
                <a:gd name="T57" fmla="*/ 0 h 2731"/>
                <a:gd name="T58" fmla="*/ 0 w 2939"/>
                <a:gd name="T59" fmla="*/ 0 h 2731"/>
                <a:gd name="T60" fmla="*/ 0 w 2939"/>
                <a:gd name="T61" fmla="*/ 0 h 2731"/>
                <a:gd name="T62" fmla="*/ 0 w 2939"/>
                <a:gd name="T63" fmla="*/ 0 h 2731"/>
                <a:gd name="T64" fmla="*/ 0 w 2939"/>
                <a:gd name="T65" fmla="*/ 0 h 2731"/>
                <a:gd name="T66" fmla="*/ 0 w 2939"/>
                <a:gd name="T67" fmla="*/ 0 h 2731"/>
                <a:gd name="T68" fmla="*/ 0 w 2939"/>
                <a:gd name="T69" fmla="*/ 0 h 2731"/>
                <a:gd name="T70" fmla="*/ 0 w 2939"/>
                <a:gd name="T71" fmla="*/ 0 h 2731"/>
                <a:gd name="T72" fmla="*/ 0 w 2939"/>
                <a:gd name="T73" fmla="*/ 0 h 2731"/>
                <a:gd name="T74" fmla="*/ 0 w 2939"/>
                <a:gd name="T75" fmla="*/ 0 h 2731"/>
                <a:gd name="T76" fmla="*/ 0 w 2939"/>
                <a:gd name="T77" fmla="*/ 0 h 2731"/>
                <a:gd name="T78" fmla="*/ 0 w 2939"/>
                <a:gd name="T79" fmla="*/ 0 h 2731"/>
                <a:gd name="T80" fmla="*/ 0 w 2939"/>
                <a:gd name="T81" fmla="*/ 0 h 2731"/>
                <a:gd name="T82" fmla="*/ 0 w 2939"/>
                <a:gd name="T83" fmla="*/ 0 h 2731"/>
                <a:gd name="T84" fmla="*/ 0 w 2939"/>
                <a:gd name="T85" fmla="*/ 0 h 2731"/>
                <a:gd name="T86" fmla="*/ 0 w 2939"/>
                <a:gd name="T87" fmla="*/ 0 h 2731"/>
                <a:gd name="T88" fmla="*/ 0 w 2939"/>
                <a:gd name="T89" fmla="*/ 0 h 2731"/>
                <a:gd name="T90" fmla="*/ 0 w 2939"/>
                <a:gd name="T91" fmla="*/ 0 h 2731"/>
                <a:gd name="T92" fmla="*/ 0 w 2939"/>
                <a:gd name="T93" fmla="*/ 0 h 2731"/>
                <a:gd name="T94" fmla="*/ 0 w 2939"/>
                <a:gd name="T95" fmla="*/ 0 h 2731"/>
                <a:gd name="T96" fmla="*/ 0 w 2939"/>
                <a:gd name="T97" fmla="*/ 0 h 2731"/>
                <a:gd name="T98" fmla="*/ 0 w 2939"/>
                <a:gd name="T99" fmla="*/ 0 h 2731"/>
                <a:gd name="T100" fmla="*/ 0 w 2939"/>
                <a:gd name="T101" fmla="*/ 0 h 2731"/>
                <a:gd name="T102" fmla="*/ 0 w 2939"/>
                <a:gd name="T103" fmla="*/ 0 h 2731"/>
                <a:gd name="T104" fmla="*/ 0 w 2939"/>
                <a:gd name="T105" fmla="*/ 0 h 2731"/>
                <a:gd name="T106" fmla="*/ 0 w 2939"/>
                <a:gd name="T107" fmla="*/ 0 h 2731"/>
                <a:gd name="T108" fmla="*/ 0 w 2939"/>
                <a:gd name="T109" fmla="*/ 0 h 2731"/>
                <a:gd name="T110" fmla="*/ 0 w 2939"/>
                <a:gd name="T111" fmla="*/ 0 h 2731"/>
                <a:gd name="T112" fmla="*/ 0 w 2939"/>
                <a:gd name="T113" fmla="*/ 0 h 2731"/>
                <a:gd name="T114" fmla="*/ 0 w 2939"/>
                <a:gd name="T115" fmla="*/ 0 h 2731"/>
                <a:gd name="T116" fmla="*/ 0 w 2939"/>
                <a:gd name="T117" fmla="*/ 0 h 2731"/>
                <a:gd name="T118" fmla="*/ 0 w 2939"/>
                <a:gd name="T119" fmla="*/ 0 h 2731"/>
                <a:gd name="T120" fmla="*/ 0 w 2939"/>
                <a:gd name="T121" fmla="*/ 0 h 273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939"/>
                <a:gd name="T184" fmla="*/ 0 h 2731"/>
                <a:gd name="T185" fmla="*/ 2939 w 2939"/>
                <a:gd name="T186" fmla="*/ 2731 h 273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939" h="2731">
                  <a:moveTo>
                    <a:pt x="2939" y="256"/>
                  </a:moveTo>
                  <a:lnTo>
                    <a:pt x="2927" y="256"/>
                  </a:lnTo>
                  <a:lnTo>
                    <a:pt x="2917" y="245"/>
                  </a:lnTo>
                  <a:lnTo>
                    <a:pt x="2897" y="174"/>
                  </a:lnTo>
                  <a:lnTo>
                    <a:pt x="2832" y="165"/>
                  </a:lnTo>
                  <a:lnTo>
                    <a:pt x="2736" y="113"/>
                  </a:lnTo>
                  <a:lnTo>
                    <a:pt x="2715" y="85"/>
                  </a:lnTo>
                  <a:lnTo>
                    <a:pt x="2650" y="59"/>
                  </a:lnTo>
                  <a:lnTo>
                    <a:pt x="2562" y="48"/>
                  </a:lnTo>
                  <a:lnTo>
                    <a:pt x="2547" y="48"/>
                  </a:lnTo>
                  <a:lnTo>
                    <a:pt x="2482" y="0"/>
                  </a:lnTo>
                  <a:lnTo>
                    <a:pt x="2422" y="20"/>
                  </a:lnTo>
                  <a:lnTo>
                    <a:pt x="2350" y="20"/>
                  </a:lnTo>
                  <a:lnTo>
                    <a:pt x="2295" y="39"/>
                  </a:lnTo>
                  <a:lnTo>
                    <a:pt x="2283" y="123"/>
                  </a:lnTo>
                  <a:lnTo>
                    <a:pt x="2217" y="174"/>
                  </a:lnTo>
                  <a:lnTo>
                    <a:pt x="2194" y="202"/>
                  </a:lnTo>
                  <a:lnTo>
                    <a:pt x="2185" y="245"/>
                  </a:lnTo>
                  <a:lnTo>
                    <a:pt x="2231" y="298"/>
                  </a:lnTo>
                  <a:lnTo>
                    <a:pt x="2228" y="355"/>
                  </a:lnTo>
                  <a:lnTo>
                    <a:pt x="2238" y="366"/>
                  </a:lnTo>
                  <a:lnTo>
                    <a:pt x="2301" y="355"/>
                  </a:lnTo>
                  <a:lnTo>
                    <a:pt x="2380" y="345"/>
                  </a:lnTo>
                  <a:lnTo>
                    <a:pt x="2428" y="282"/>
                  </a:lnTo>
                  <a:lnTo>
                    <a:pt x="2438" y="272"/>
                  </a:lnTo>
                  <a:lnTo>
                    <a:pt x="2456" y="275"/>
                  </a:lnTo>
                  <a:lnTo>
                    <a:pt x="2449" y="318"/>
                  </a:lnTo>
                  <a:lnTo>
                    <a:pt x="2462" y="373"/>
                  </a:lnTo>
                  <a:lnTo>
                    <a:pt x="2550" y="387"/>
                  </a:lnTo>
                  <a:lnTo>
                    <a:pt x="2506" y="428"/>
                  </a:lnTo>
                  <a:lnTo>
                    <a:pt x="2537" y="488"/>
                  </a:lnTo>
                  <a:lnTo>
                    <a:pt x="2546" y="497"/>
                  </a:lnTo>
                  <a:lnTo>
                    <a:pt x="2671" y="540"/>
                  </a:lnTo>
                  <a:lnTo>
                    <a:pt x="2684" y="589"/>
                  </a:lnTo>
                  <a:lnTo>
                    <a:pt x="2736" y="561"/>
                  </a:lnTo>
                  <a:lnTo>
                    <a:pt x="2843" y="614"/>
                  </a:lnTo>
                  <a:lnTo>
                    <a:pt x="2850" y="650"/>
                  </a:lnTo>
                  <a:lnTo>
                    <a:pt x="2832" y="671"/>
                  </a:lnTo>
                  <a:lnTo>
                    <a:pt x="2795" y="673"/>
                  </a:lnTo>
                  <a:lnTo>
                    <a:pt x="2728" y="638"/>
                  </a:lnTo>
                  <a:lnTo>
                    <a:pt x="2658" y="618"/>
                  </a:lnTo>
                  <a:lnTo>
                    <a:pt x="2619" y="618"/>
                  </a:lnTo>
                  <a:lnTo>
                    <a:pt x="2550" y="556"/>
                  </a:lnTo>
                  <a:lnTo>
                    <a:pt x="2547" y="556"/>
                  </a:lnTo>
                  <a:lnTo>
                    <a:pt x="2449" y="517"/>
                  </a:lnTo>
                  <a:lnTo>
                    <a:pt x="2360" y="513"/>
                  </a:lnTo>
                  <a:lnTo>
                    <a:pt x="2283" y="442"/>
                  </a:lnTo>
                  <a:lnTo>
                    <a:pt x="2228" y="442"/>
                  </a:lnTo>
                  <a:lnTo>
                    <a:pt x="2194" y="497"/>
                  </a:lnTo>
                  <a:lnTo>
                    <a:pt x="2122" y="506"/>
                  </a:lnTo>
                  <a:lnTo>
                    <a:pt x="2108" y="479"/>
                  </a:lnTo>
                  <a:lnTo>
                    <a:pt x="2130" y="479"/>
                  </a:lnTo>
                  <a:lnTo>
                    <a:pt x="2139" y="465"/>
                  </a:lnTo>
                  <a:lnTo>
                    <a:pt x="2139" y="453"/>
                  </a:lnTo>
                  <a:lnTo>
                    <a:pt x="2095" y="403"/>
                  </a:lnTo>
                  <a:lnTo>
                    <a:pt x="2039" y="417"/>
                  </a:lnTo>
                  <a:lnTo>
                    <a:pt x="1955" y="493"/>
                  </a:lnTo>
                  <a:lnTo>
                    <a:pt x="1865" y="490"/>
                  </a:lnTo>
                  <a:lnTo>
                    <a:pt x="1783" y="465"/>
                  </a:lnTo>
                  <a:lnTo>
                    <a:pt x="1762" y="453"/>
                  </a:lnTo>
                  <a:lnTo>
                    <a:pt x="1741" y="513"/>
                  </a:lnTo>
                  <a:lnTo>
                    <a:pt x="1728" y="526"/>
                  </a:lnTo>
                  <a:lnTo>
                    <a:pt x="1684" y="479"/>
                  </a:lnTo>
                  <a:lnTo>
                    <a:pt x="1630" y="490"/>
                  </a:lnTo>
                  <a:lnTo>
                    <a:pt x="1561" y="490"/>
                  </a:lnTo>
                  <a:lnTo>
                    <a:pt x="1497" y="479"/>
                  </a:lnTo>
                  <a:lnTo>
                    <a:pt x="1485" y="453"/>
                  </a:lnTo>
                  <a:lnTo>
                    <a:pt x="1471" y="439"/>
                  </a:lnTo>
                  <a:lnTo>
                    <a:pt x="1391" y="435"/>
                  </a:lnTo>
                  <a:lnTo>
                    <a:pt x="1310" y="406"/>
                  </a:lnTo>
                  <a:lnTo>
                    <a:pt x="1209" y="392"/>
                  </a:lnTo>
                  <a:lnTo>
                    <a:pt x="1098" y="403"/>
                  </a:lnTo>
                  <a:lnTo>
                    <a:pt x="1075" y="410"/>
                  </a:lnTo>
                  <a:lnTo>
                    <a:pt x="1016" y="355"/>
                  </a:lnTo>
                  <a:lnTo>
                    <a:pt x="884" y="332"/>
                  </a:lnTo>
                  <a:lnTo>
                    <a:pt x="763" y="332"/>
                  </a:lnTo>
                  <a:lnTo>
                    <a:pt x="698" y="345"/>
                  </a:lnTo>
                  <a:lnTo>
                    <a:pt x="629" y="373"/>
                  </a:lnTo>
                  <a:lnTo>
                    <a:pt x="556" y="401"/>
                  </a:lnTo>
                  <a:lnTo>
                    <a:pt x="489" y="428"/>
                  </a:lnTo>
                  <a:lnTo>
                    <a:pt x="461" y="479"/>
                  </a:lnTo>
                  <a:lnTo>
                    <a:pt x="479" y="545"/>
                  </a:lnTo>
                  <a:lnTo>
                    <a:pt x="512" y="570"/>
                  </a:lnTo>
                  <a:lnTo>
                    <a:pt x="547" y="556"/>
                  </a:lnTo>
                  <a:lnTo>
                    <a:pt x="603" y="556"/>
                  </a:lnTo>
                  <a:lnTo>
                    <a:pt x="673" y="589"/>
                  </a:lnTo>
                  <a:lnTo>
                    <a:pt x="702" y="614"/>
                  </a:lnTo>
                  <a:lnTo>
                    <a:pt x="629" y="634"/>
                  </a:lnTo>
                  <a:lnTo>
                    <a:pt x="612" y="699"/>
                  </a:lnTo>
                  <a:lnTo>
                    <a:pt x="562" y="732"/>
                  </a:lnTo>
                  <a:lnTo>
                    <a:pt x="505" y="678"/>
                  </a:lnTo>
                  <a:lnTo>
                    <a:pt x="415" y="662"/>
                  </a:lnTo>
                  <a:lnTo>
                    <a:pt x="352" y="706"/>
                  </a:lnTo>
                  <a:lnTo>
                    <a:pt x="321" y="742"/>
                  </a:lnTo>
                  <a:lnTo>
                    <a:pt x="305" y="772"/>
                  </a:lnTo>
                  <a:lnTo>
                    <a:pt x="287" y="821"/>
                  </a:lnTo>
                  <a:lnTo>
                    <a:pt x="298" y="849"/>
                  </a:lnTo>
                  <a:lnTo>
                    <a:pt x="365" y="858"/>
                  </a:lnTo>
                  <a:lnTo>
                    <a:pt x="386" y="882"/>
                  </a:lnTo>
                  <a:lnTo>
                    <a:pt x="334" y="959"/>
                  </a:lnTo>
                  <a:lnTo>
                    <a:pt x="357" y="980"/>
                  </a:lnTo>
                  <a:lnTo>
                    <a:pt x="432" y="959"/>
                  </a:lnTo>
                  <a:lnTo>
                    <a:pt x="497" y="969"/>
                  </a:lnTo>
                  <a:lnTo>
                    <a:pt x="564" y="945"/>
                  </a:lnTo>
                  <a:lnTo>
                    <a:pt x="598" y="934"/>
                  </a:lnTo>
                  <a:lnTo>
                    <a:pt x="608" y="945"/>
                  </a:lnTo>
                  <a:lnTo>
                    <a:pt x="577" y="1030"/>
                  </a:lnTo>
                  <a:lnTo>
                    <a:pt x="530" y="1069"/>
                  </a:lnTo>
                  <a:lnTo>
                    <a:pt x="453" y="1069"/>
                  </a:lnTo>
                  <a:lnTo>
                    <a:pt x="375" y="1065"/>
                  </a:lnTo>
                  <a:lnTo>
                    <a:pt x="277" y="1095"/>
                  </a:lnTo>
                  <a:lnTo>
                    <a:pt x="237" y="1156"/>
                  </a:lnTo>
                  <a:lnTo>
                    <a:pt x="134" y="1196"/>
                  </a:lnTo>
                  <a:lnTo>
                    <a:pt x="103" y="1255"/>
                  </a:lnTo>
                  <a:lnTo>
                    <a:pt x="142" y="1287"/>
                  </a:lnTo>
                  <a:lnTo>
                    <a:pt x="212" y="1306"/>
                  </a:lnTo>
                  <a:lnTo>
                    <a:pt x="230" y="1337"/>
                  </a:lnTo>
                  <a:lnTo>
                    <a:pt x="228" y="1341"/>
                  </a:lnTo>
                  <a:lnTo>
                    <a:pt x="109" y="1362"/>
                  </a:lnTo>
                  <a:lnTo>
                    <a:pt x="122" y="1426"/>
                  </a:lnTo>
                  <a:lnTo>
                    <a:pt x="109" y="1505"/>
                  </a:lnTo>
                  <a:lnTo>
                    <a:pt x="199" y="1534"/>
                  </a:lnTo>
                  <a:lnTo>
                    <a:pt x="193" y="1599"/>
                  </a:lnTo>
                  <a:lnTo>
                    <a:pt x="248" y="1662"/>
                  </a:lnTo>
                  <a:lnTo>
                    <a:pt x="300" y="1655"/>
                  </a:lnTo>
                  <a:lnTo>
                    <a:pt x="390" y="1618"/>
                  </a:lnTo>
                  <a:lnTo>
                    <a:pt x="453" y="1596"/>
                  </a:lnTo>
                  <a:lnTo>
                    <a:pt x="474" y="1596"/>
                  </a:lnTo>
                  <a:lnTo>
                    <a:pt x="520" y="1599"/>
                  </a:lnTo>
                  <a:lnTo>
                    <a:pt x="468" y="1685"/>
                  </a:lnTo>
                  <a:lnTo>
                    <a:pt x="404" y="1765"/>
                  </a:lnTo>
                  <a:lnTo>
                    <a:pt x="339" y="1831"/>
                  </a:lnTo>
                  <a:lnTo>
                    <a:pt x="287" y="1912"/>
                  </a:lnTo>
                  <a:lnTo>
                    <a:pt x="277" y="1925"/>
                  </a:lnTo>
                  <a:lnTo>
                    <a:pt x="207" y="1960"/>
                  </a:lnTo>
                  <a:lnTo>
                    <a:pt x="134" y="2049"/>
                  </a:lnTo>
                  <a:lnTo>
                    <a:pt x="69" y="2086"/>
                  </a:lnTo>
                  <a:lnTo>
                    <a:pt x="7" y="2203"/>
                  </a:lnTo>
                  <a:lnTo>
                    <a:pt x="0" y="2194"/>
                  </a:lnTo>
                  <a:lnTo>
                    <a:pt x="9" y="2208"/>
                  </a:lnTo>
                  <a:lnTo>
                    <a:pt x="20" y="2208"/>
                  </a:lnTo>
                  <a:lnTo>
                    <a:pt x="86" y="2185"/>
                  </a:lnTo>
                  <a:lnTo>
                    <a:pt x="218" y="2112"/>
                  </a:lnTo>
                  <a:lnTo>
                    <a:pt x="287" y="2049"/>
                  </a:lnTo>
                  <a:lnTo>
                    <a:pt x="367" y="2004"/>
                  </a:lnTo>
                  <a:lnTo>
                    <a:pt x="447" y="1946"/>
                  </a:lnTo>
                  <a:lnTo>
                    <a:pt x="512" y="1898"/>
                  </a:lnTo>
                  <a:lnTo>
                    <a:pt x="570" y="1788"/>
                  </a:lnTo>
                  <a:lnTo>
                    <a:pt x="616" y="1717"/>
                  </a:lnTo>
                  <a:lnTo>
                    <a:pt x="654" y="1695"/>
                  </a:lnTo>
                  <a:lnTo>
                    <a:pt x="723" y="1634"/>
                  </a:lnTo>
                  <a:lnTo>
                    <a:pt x="829" y="1545"/>
                  </a:lnTo>
                  <a:lnTo>
                    <a:pt x="872" y="1587"/>
                  </a:lnTo>
                  <a:lnTo>
                    <a:pt x="834" y="1605"/>
                  </a:lnTo>
                  <a:lnTo>
                    <a:pt x="753" y="1706"/>
                  </a:lnTo>
                  <a:lnTo>
                    <a:pt x="723" y="1788"/>
                  </a:lnTo>
                  <a:lnTo>
                    <a:pt x="719" y="1866"/>
                  </a:lnTo>
                  <a:lnTo>
                    <a:pt x="727" y="1866"/>
                  </a:lnTo>
                  <a:lnTo>
                    <a:pt x="839" y="1813"/>
                  </a:lnTo>
                  <a:lnTo>
                    <a:pt x="868" y="1761"/>
                  </a:lnTo>
                  <a:lnTo>
                    <a:pt x="932" y="1665"/>
                  </a:lnTo>
                  <a:lnTo>
                    <a:pt x="1000" y="1596"/>
                  </a:lnTo>
                  <a:lnTo>
                    <a:pt x="1069" y="1545"/>
                  </a:lnTo>
                  <a:lnTo>
                    <a:pt x="1060" y="1482"/>
                  </a:lnTo>
                  <a:lnTo>
                    <a:pt x="1052" y="1411"/>
                  </a:lnTo>
                  <a:lnTo>
                    <a:pt x="1070" y="1378"/>
                  </a:lnTo>
                  <a:lnTo>
                    <a:pt x="1238" y="1365"/>
                  </a:lnTo>
                  <a:lnTo>
                    <a:pt x="1310" y="1397"/>
                  </a:lnTo>
                  <a:lnTo>
                    <a:pt x="1378" y="1472"/>
                  </a:lnTo>
                  <a:lnTo>
                    <a:pt x="1378" y="1534"/>
                  </a:lnTo>
                  <a:lnTo>
                    <a:pt x="1404" y="1571"/>
                  </a:lnTo>
                  <a:lnTo>
                    <a:pt x="1469" y="1564"/>
                  </a:lnTo>
                  <a:lnTo>
                    <a:pt x="1529" y="1580"/>
                  </a:lnTo>
                  <a:lnTo>
                    <a:pt x="1539" y="1596"/>
                  </a:lnTo>
                  <a:lnTo>
                    <a:pt x="1565" y="1605"/>
                  </a:lnTo>
                  <a:lnTo>
                    <a:pt x="1593" y="1685"/>
                  </a:lnTo>
                  <a:lnTo>
                    <a:pt x="1611" y="1717"/>
                  </a:lnTo>
                  <a:lnTo>
                    <a:pt x="1649" y="1824"/>
                  </a:lnTo>
                  <a:lnTo>
                    <a:pt x="1674" y="1834"/>
                  </a:lnTo>
                  <a:lnTo>
                    <a:pt x="1691" y="1896"/>
                  </a:lnTo>
                  <a:lnTo>
                    <a:pt x="1777" y="2013"/>
                  </a:lnTo>
                  <a:lnTo>
                    <a:pt x="1783" y="2008"/>
                  </a:lnTo>
                  <a:lnTo>
                    <a:pt x="1783" y="2013"/>
                  </a:lnTo>
                  <a:lnTo>
                    <a:pt x="2923" y="2731"/>
                  </a:lnTo>
                  <a:lnTo>
                    <a:pt x="2939" y="25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ltGray">
            <a:xfrm>
              <a:off x="1276" y="848"/>
              <a:ext cx="693" cy="876"/>
            </a:xfrm>
            <a:custGeom>
              <a:avLst/>
              <a:gdLst>
                <a:gd name="T0" fmla="*/ 0 w 2078"/>
                <a:gd name="T1" fmla="*/ 0 h 2629"/>
                <a:gd name="T2" fmla="*/ 0 w 2078"/>
                <a:gd name="T3" fmla="*/ 0 h 2629"/>
                <a:gd name="T4" fmla="*/ 0 w 2078"/>
                <a:gd name="T5" fmla="*/ 0 h 2629"/>
                <a:gd name="T6" fmla="*/ 0 w 2078"/>
                <a:gd name="T7" fmla="*/ 0 h 2629"/>
                <a:gd name="T8" fmla="*/ 0 w 2078"/>
                <a:gd name="T9" fmla="*/ 0 h 2629"/>
                <a:gd name="T10" fmla="*/ 0 w 2078"/>
                <a:gd name="T11" fmla="*/ 0 h 2629"/>
                <a:gd name="T12" fmla="*/ 0 w 2078"/>
                <a:gd name="T13" fmla="*/ 0 h 2629"/>
                <a:gd name="T14" fmla="*/ 0 w 2078"/>
                <a:gd name="T15" fmla="*/ 0 h 2629"/>
                <a:gd name="T16" fmla="*/ 0 w 2078"/>
                <a:gd name="T17" fmla="*/ 0 h 2629"/>
                <a:gd name="T18" fmla="*/ 0 w 2078"/>
                <a:gd name="T19" fmla="*/ 0 h 2629"/>
                <a:gd name="T20" fmla="*/ 0 w 2078"/>
                <a:gd name="T21" fmla="*/ 0 h 2629"/>
                <a:gd name="T22" fmla="*/ 0 w 2078"/>
                <a:gd name="T23" fmla="*/ 0 h 2629"/>
                <a:gd name="T24" fmla="*/ 0 w 2078"/>
                <a:gd name="T25" fmla="*/ 0 h 2629"/>
                <a:gd name="T26" fmla="*/ 0 w 2078"/>
                <a:gd name="T27" fmla="*/ 0 h 2629"/>
                <a:gd name="T28" fmla="*/ 0 w 2078"/>
                <a:gd name="T29" fmla="*/ 0 h 2629"/>
                <a:gd name="T30" fmla="*/ 0 w 2078"/>
                <a:gd name="T31" fmla="*/ 0 h 2629"/>
                <a:gd name="T32" fmla="*/ 0 w 2078"/>
                <a:gd name="T33" fmla="*/ 0 h 2629"/>
                <a:gd name="T34" fmla="*/ 0 w 2078"/>
                <a:gd name="T35" fmla="*/ 0 h 2629"/>
                <a:gd name="T36" fmla="*/ 0 w 2078"/>
                <a:gd name="T37" fmla="*/ 0 h 2629"/>
                <a:gd name="T38" fmla="*/ 0 w 2078"/>
                <a:gd name="T39" fmla="*/ 0 h 2629"/>
                <a:gd name="T40" fmla="*/ 0 w 2078"/>
                <a:gd name="T41" fmla="*/ 0 h 2629"/>
                <a:gd name="T42" fmla="*/ 0 w 2078"/>
                <a:gd name="T43" fmla="*/ 0 h 2629"/>
                <a:gd name="T44" fmla="*/ 0 w 2078"/>
                <a:gd name="T45" fmla="*/ 0 h 2629"/>
                <a:gd name="T46" fmla="*/ 0 w 2078"/>
                <a:gd name="T47" fmla="*/ 0 h 2629"/>
                <a:gd name="T48" fmla="*/ 0 w 2078"/>
                <a:gd name="T49" fmla="*/ 0 h 2629"/>
                <a:gd name="T50" fmla="*/ 0 w 2078"/>
                <a:gd name="T51" fmla="*/ 0 h 2629"/>
                <a:gd name="T52" fmla="*/ 0 w 2078"/>
                <a:gd name="T53" fmla="*/ 0 h 2629"/>
                <a:gd name="T54" fmla="*/ 0 w 2078"/>
                <a:gd name="T55" fmla="*/ 0 h 2629"/>
                <a:gd name="T56" fmla="*/ 0 w 2078"/>
                <a:gd name="T57" fmla="*/ 0 h 2629"/>
                <a:gd name="T58" fmla="*/ 0 w 2078"/>
                <a:gd name="T59" fmla="*/ 0 h 2629"/>
                <a:gd name="T60" fmla="*/ 0 w 2078"/>
                <a:gd name="T61" fmla="*/ 0 h 2629"/>
                <a:gd name="T62" fmla="*/ 0 w 2078"/>
                <a:gd name="T63" fmla="*/ 0 h 2629"/>
                <a:gd name="T64" fmla="*/ 0 w 2078"/>
                <a:gd name="T65" fmla="*/ 0 h 2629"/>
                <a:gd name="T66" fmla="*/ 0 w 2078"/>
                <a:gd name="T67" fmla="*/ 0 h 2629"/>
                <a:gd name="T68" fmla="*/ 0 w 2078"/>
                <a:gd name="T69" fmla="*/ 0 h 2629"/>
                <a:gd name="T70" fmla="*/ 0 w 2078"/>
                <a:gd name="T71" fmla="*/ 0 h 2629"/>
                <a:gd name="T72" fmla="*/ 0 w 2078"/>
                <a:gd name="T73" fmla="*/ 0 h 2629"/>
                <a:gd name="T74" fmla="*/ 0 w 2078"/>
                <a:gd name="T75" fmla="*/ 0 h 2629"/>
                <a:gd name="T76" fmla="*/ 0 w 2078"/>
                <a:gd name="T77" fmla="*/ 0 h 2629"/>
                <a:gd name="T78" fmla="*/ 0 w 2078"/>
                <a:gd name="T79" fmla="*/ 0 h 2629"/>
                <a:gd name="T80" fmla="*/ 0 w 2078"/>
                <a:gd name="T81" fmla="*/ 0 h 2629"/>
                <a:gd name="T82" fmla="*/ 0 w 2078"/>
                <a:gd name="T83" fmla="*/ 0 h 2629"/>
                <a:gd name="T84" fmla="*/ 0 w 2078"/>
                <a:gd name="T85" fmla="*/ 0 h 2629"/>
                <a:gd name="T86" fmla="*/ 0 w 2078"/>
                <a:gd name="T87" fmla="*/ 0 h 2629"/>
                <a:gd name="T88" fmla="*/ 0 w 2078"/>
                <a:gd name="T89" fmla="*/ 0 h 2629"/>
                <a:gd name="T90" fmla="*/ 0 w 2078"/>
                <a:gd name="T91" fmla="*/ 0 h 2629"/>
                <a:gd name="T92" fmla="*/ 0 w 2078"/>
                <a:gd name="T93" fmla="*/ 0 h 2629"/>
                <a:gd name="T94" fmla="*/ 0 w 2078"/>
                <a:gd name="T95" fmla="*/ 0 h 2629"/>
                <a:gd name="T96" fmla="*/ 0 w 2078"/>
                <a:gd name="T97" fmla="*/ 0 h 2629"/>
                <a:gd name="T98" fmla="*/ 0 w 2078"/>
                <a:gd name="T99" fmla="*/ 0 h 2629"/>
                <a:gd name="T100" fmla="*/ 0 w 2078"/>
                <a:gd name="T101" fmla="*/ 0 h 2629"/>
                <a:gd name="T102" fmla="*/ 0 w 2078"/>
                <a:gd name="T103" fmla="*/ 0 h 2629"/>
                <a:gd name="T104" fmla="*/ 0 w 2078"/>
                <a:gd name="T105" fmla="*/ 0 h 2629"/>
                <a:gd name="T106" fmla="*/ 0 w 2078"/>
                <a:gd name="T107" fmla="*/ 0 h 262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078"/>
                <a:gd name="T163" fmla="*/ 0 h 2629"/>
                <a:gd name="T164" fmla="*/ 2078 w 2078"/>
                <a:gd name="T165" fmla="*/ 2629 h 262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078" h="2629">
                  <a:moveTo>
                    <a:pt x="17" y="154"/>
                  </a:moveTo>
                  <a:lnTo>
                    <a:pt x="28" y="143"/>
                  </a:lnTo>
                  <a:lnTo>
                    <a:pt x="36" y="71"/>
                  </a:lnTo>
                  <a:lnTo>
                    <a:pt x="48" y="40"/>
                  </a:lnTo>
                  <a:lnTo>
                    <a:pt x="92" y="44"/>
                  </a:lnTo>
                  <a:lnTo>
                    <a:pt x="209" y="0"/>
                  </a:lnTo>
                  <a:lnTo>
                    <a:pt x="218" y="44"/>
                  </a:lnTo>
                  <a:lnTo>
                    <a:pt x="158" y="143"/>
                  </a:lnTo>
                  <a:lnTo>
                    <a:pt x="158" y="209"/>
                  </a:lnTo>
                  <a:lnTo>
                    <a:pt x="170" y="279"/>
                  </a:lnTo>
                  <a:lnTo>
                    <a:pt x="192" y="289"/>
                  </a:lnTo>
                  <a:lnTo>
                    <a:pt x="256" y="270"/>
                  </a:lnTo>
                  <a:lnTo>
                    <a:pt x="268" y="289"/>
                  </a:lnTo>
                  <a:lnTo>
                    <a:pt x="282" y="351"/>
                  </a:lnTo>
                  <a:lnTo>
                    <a:pt x="249" y="399"/>
                  </a:lnTo>
                  <a:lnTo>
                    <a:pt x="212" y="443"/>
                  </a:lnTo>
                  <a:lnTo>
                    <a:pt x="170" y="461"/>
                  </a:lnTo>
                  <a:lnTo>
                    <a:pt x="170" y="485"/>
                  </a:lnTo>
                  <a:lnTo>
                    <a:pt x="182" y="499"/>
                  </a:lnTo>
                  <a:lnTo>
                    <a:pt x="228" y="485"/>
                  </a:lnTo>
                  <a:lnTo>
                    <a:pt x="314" y="499"/>
                  </a:lnTo>
                  <a:lnTo>
                    <a:pt x="324" y="485"/>
                  </a:lnTo>
                  <a:lnTo>
                    <a:pt x="324" y="474"/>
                  </a:lnTo>
                  <a:lnTo>
                    <a:pt x="314" y="461"/>
                  </a:lnTo>
                  <a:lnTo>
                    <a:pt x="259" y="438"/>
                  </a:lnTo>
                  <a:lnTo>
                    <a:pt x="268" y="410"/>
                  </a:lnTo>
                  <a:lnTo>
                    <a:pt x="314" y="387"/>
                  </a:lnTo>
                  <a:lnTo>
                    <a:pt x="368" y="387"/>
                  </a:lnTo>
                  <a:lnTo>
                    <a:pt x="425" y="363"/>
                  </a:lnTo>
                  <a:lnTo>
                    <a:pt x="448" y="387"/>
                  </a:lnTo>
                  <a:lnTo>
                    <a:pt x="507" y="433"/>
                  </a:lnTo>
                  <a:lnTo>
                    <a:pt x="536" y="415"/>
                  </a:lnTo>
                  <a:lnTo>
                    <a:pt x="507" y="394"/>
                  </a:lnTo>
                  <a:lnTo>
                    <a:pt x="474" y="319"/>
                  </a:lnTo>
                  <a:lnTo>
                    <a:pt x="482" y="253"/>
                  </a:lnTo>
                  <a:lnTo>
                    <a:pt x="500" y="209"/>
                  </a:lnTo>
                  <a:lnTo>
                    <a:pt x="570" y="164"/>
                  </a:lnTo>
                  <a:lnTo>
                    <a:pt x="591" y="169"/>
                  </a:lnTo>
                  <a:lnTo>
                    <a:pt x="616" y="216"/>
                  </a:lnTo>
                  <a:lnTo>
                    <a:pt x="658" y="289"/>
                  </a:lnTo>
                  <a:lnTo>
                    <a:pt x="691" y="399"/>
                  </a:lnTo>
                  <a:lnTo>
                    <a:pt x="704" y="410"/>
                  </a:lnTo>
                  <a:lnTo>
                    <a:pt x="754" y="394"/>
                  </a:lnTo>
                  <a:lnTo>
                    <a:pt x="785" y="401"/>
                  </a:lnTo>
                  <a:lnTo>
                    <a:pt x="796" y="443"/>
                  </a:lnTo>
                  <a:lnTo>
                    <a:pt x="767" y="495"/>
                  </a:lnTo>
                  <a:lnTo>
                    <a:pt x="772" y="523"/>
                  </a:lnTo>
                  <a:lnTo>
                    <a:pt x="804" y="534"/>
                  </a:lnTo>
                  <a:lnTo>
                    <a:pt x="836" y="502"/>
                  </a:lnTo>
                  <a:lnTo>
                    <a:pt x="865" y="457"/>
                  </a:lnTo>
                  <a:lnTo>
                    <a:pt x="904" y="445"/>
                  </a:lnTo>
                  <a:lnTo>
                    <a:pt x="884" y="408"/>
                  </a:lnTo>
                  <a:lnTo>
                    <a:pt x="904" y="387"/>
                  </a:lnTo>
                  <a:lnTo>
                    <a:pt x="993" y="380"/>
                  </a:lnTo>
                  <a:lnTo>
                    <a:pt x="1057" y="396"/>
                  </a:lnTo>
                  <a:lnTo>
                    <a:pt x="1089" y="445"/>
                  </a:lnTo>
                  <a:lnTo>
                    <a:pt x="1078" y="479"/>
                  </a:lnTo>
                  <a:lnTo>
                    <a:pt x="1034" y="516"/>
                  </a:lnTo>
                  <a:lnTo>
                    <a:pt x="1028" y="598"/>
                  </a:lnTo>
                  <a:lnTo>
                    <a:pt x="1001" y="644"/>
                  </a:lnTo>
                  <a:lnTo>
                    <a:pt x="904" y="656"/>
                  </a:lnTo>
                  <a:lnTo>
                    <a:pt x="870" y="703"/>
                  </a:lnTo>
                  <a:lnTo>
                    <a:pt x="878" y="717"/>
                  </a:lnTo>
                  <a:lnTo>
                    <a:pt x="804" y="747"/>
                  </a:lnTo>
                  <a:lnTo>
                    <a:pt x="779" y="747"/>
                  </a:lnTo>
                  <a:lnTo>
                    <a:pt x="746" y="816"/>
                  </a:lnTo>
                  <a:lnTo>
                    <a:pt x="702" y="855"/>
                  </a:lnTo>
                  <a:lnTo>
                    <a:pt x="635" y="902"/>
                  </a:lnTo>
                  <a:lnTo>
                    <a:pt x="515" y="1015"/>
                  </a:lnTo>
                  <a:lnTo>
                    <a:pt x="448" y="1099"/>
                  </a:lnTo>
                  <a:lnTo>
                    <a:pt x="391" y="1172"/>
                  </a:lnTo>
                  <a:lnTo>
                    <a:pt x="368" y="1246"/>
                  </a:lnTo>
                  <a:lnTo>
                    <a:pt x="391" y="1285"/>
                  </a:lnTo>
                  <a:lnTo>
                    <a:pt x="412" y="1298"/>
                  </a:lnTo>
                  <a:lnTo>
                    <a:pt x="425" y="1317"/>
                  </a:lnTo>
                  <a:lnTo>
                    <a:pt x="421" y="1378"/>
                  </a:lnTo>
                  <a:lnTo>
                    <a:pt x="448" y="1432"/>
                  </a:lnTo>
                  <a:lnTo>
                    <a:pt x="562" y="1468"/>
                  </a:lnTo>
                  <a:lnTo>
                    <a:pt x="603" y="1516"/>
                  </a:lnTo>
                  <a:lnTo>
                    <a:pt x="647" y="1535"/>
                  </a:lnTo>
                  <a:lnTo>
                    <a:pt x="697" y="1558"/>
                  </a:lnTo>
                  <a:lnTo>
                    <a:pt x="771" y="1568"/>
                  </a:lnTo>
                  <a:lnTo>
                    <a:pt x="813" y="1553"/>
                  </a:lnTo>
                  <a:lnTo>
                    <a:pt x="836" y="1563"/>
                  </a:lnTo>
                  <a:lnTo>
                    <a:pt x="848" y="1612"/>
                  </a:lnTo>
                  <a:lnTo>
                    <a:pt x="837" y="1663"/>
                  </a:lnTo>
                  <a:lnTo>
                    <a:pt x="852" y="1729"/>
                  </a:lnTo>
                  <a:lnTo>
                    <a:pt x="858" y="1798"/>
                  </a:lnTo>
                  <a:lnTo>
                    <a:pt x="892" y="1828"/>
                  </a:lnTo>
                  <a:lnTo>
                    <a:pt x="928" y="1821"/>
                  </a:lnTo>
                  <a:lnTo>
                    <a:pt x="948" y="1768"/>
                  </a:lnTo>
                  <a:lnTo>
                    <a:pt x="924" y="1663"/>
                  </a:lnTo>
                  <a:lnTo>
                    <a:pt x="936" y="1624"/>
                  </a:lnTo>
                  <a:lnTo>
                    <a:pt x="968" y="1603"/>
                  </a:lnTo>
                  <a:lnTo>
                    <a:pt x="1034" y="1575"/>
                  </a:lnTo>
                  <a:lnTo>
                    <a:pt x="1072" y="1532"/>
                  </a:lnTo>
                  <a:lnTo>
                    <a:pt x="1083" y="1432"/>
                  </a:lnTo>
                  <a:lnTo>
                    <a:pt x="1039" y="1356"/>
                  </a:lnTo>
                  <a:lnTo>
                    <a:pt x="1057" y="1285"/>
                  </a:lnTo>
                  <a:lnTo>
                    <a:pt x="1072" y="1207"/>
                  </a:lnTo>
                  <a:lnTo>
                    <a:pt x="1072" y="1109"/>
                  </a:lnTo>
                  <a:lnTo>
                    <a:pt x="1091" y="1038"/>
                  </a:lnTo>
                  <a:lnTo>
                    <a:pt x="1101" y="989"/>
                  </a:lnTo>
                  <a:lnTo>
                    <a:pt x="1148" y="965"/>
                  </a:lnTo>
                  <a:lnTo>
                    <a:pt x="1189" y="989"/>
                  </a:lnTo>
                  <a:lnTo>
                    <a:pt x="1257" y="1001"/>
                  </a:lnTo>
                  <a:lnTo>
                    <a:pt x="1298" y="1024"/>
                  </a:lnTo>
                  <a:lnTo>
                    <a:pt x="1368" y="1072"/>
                  </a:lnTo>
                  <a:lnTo>
                    <a:pt x="1445" y="1109"/>
                  </a:lnTo>
                  <a:lnTo>
                    <a:pt x="1458" y="1122"/>
                  </a:lnTo>
                  <a:lnTo>
                    <a:pt x="1445" y="1235"/>
                  </a:lnTo>
                  <a:lnTo>
                    <a:pt x="1435" y="1260"/>
                  </a:lnTo>
                  <a:lnTo>
                    <a:pt x="1435" y="1285"/>
                  </a:lnTo>
                  <a:lnTo>
                    <a:pt x="1445" y="1294"/>
                  </a:lnTo>
                  <a:lnTo>
                    <a:pt x="1602" y="1285"/>
                  </a:lnTo>
                  <a:lnTo>
                    <a:pt x="1624" y="1235"/>
                  </a:lnTo>
                  <a:lnTo>
                    <a:pt x="1645" y="1162"/>
                  </a:lnTo>
                  <a:lnTo>
                    <a:pt x="1655" y="1146"/>
                  </a:lnTo>
                  <a:lnTo>
                    <a:pt x="1690" y="1221"/>
                  </a:lnTo>
                  <a:lnTo>
                    <a:pt x="1759" y="1308"/>
                  </a:lnTo>
                  <a:lnTo>
                    <a:pt x="1780" y="1406"/>
                  </a:lnTo>
                  <a:lnTo>
                    <a:pt x="1759" y="1477"/>
                  </a:lnTo>
                  <a:lnTo>
                    <a:pt x="1759" y="1502"/>
                  </a:lnTo>
                  <a:lnTo>
                    <a:pt x="1767" y="1516"/>
                  </a:lnTo>
                  <a:lnTo>
                    <a:pt x="1837" y="1553"/>
                  </a:lnTo>
                  <a:lnTo>
                    <a:pt x="1900" y="1603"/>
                  </a:lnTo>
                  <a:lnTo>
                    <a:pt x="1956" y="1699"/>
                  </a:lnTo>
                  <a:lnTo>
                    <a:pt x="1964" y="1772"/>
                  </a:lnTo>
                  <a:lnTo>
                    <a:pt x="1979" y="1832"/>
                  </a:lnTo>
                  <a:lnTo>
                    <a:pt x="1979" y="1908"/>
                  </a:lnTo>
                  <a:lnTo>
                    <a:pt x="2023" y="1969"/>
                  </a:lnTo>
                  <a:lnTo>
                    <a:pt x="2068" y="2057"/>
                  </a:lnTo>
                  <a:lnTo>
                    <a:pt x="2078" y="2128"/>
                  </a:lnTo>
                  <a:lnTo>
                    <a:pt x="2055" y="2201"/>
                  </a:lnTo>
                  <a:lnTo>
                    <a:pt x="2023" y="2240"/>
                  </a:lnTo>
                  <a:lnTo>
                    <a:pt x="2023" y="2231"/>
                  </a:lnTo>
                  <a:lnTo>
                    <a:pt x="2013" y="2240"/>
                  </a:lnTo>
                  <a:lnTo>
                    <a:pt x="1974" y="2240"/>
                  </a:lnTo>
                  <a:lnTo>
                    <a:pt x="1941" y="2189"/>
                  </a:lnTo>
                  <a:lnTo>
                    <a:pt x="1919" y="2226"/>
                  </a:lnTo>
                  <a:lnTo>
                    <a:pt x="1897" y="2196"/>
                  </a:lnTo>
                  <a:lnTo>
                    <a:pt x="1785" y="2180"/>
                  </a:lnTo>
                  <a:lnTo>
                    <a:pt x="1799" y="2238"/>
                  </a:lnTo>
                  <a:lnTo>
                    <a:pt x="1772" y="2249"/>
                  </a:lnTo>
                  <a:lnTo>
                    <a:pt x="1751" y="2226"/>
                  </a:lnTo>
                  <a:lnTo>
                    <a:pt x="1711" y="2231"/>
                  </a:lnTo>
                  <a:lnTo>
                    <a:pt x="1703" y="2212"/>
                  </a:lnTo>
                  <a:lnTo>
                    <a:pt x="1751" y="2196"/>
                  </a:lnTo>
                  <a:lnTo>
                    <a:pt x="1788" y="2059"/>
                  </a:lnTo>
                  <a:lnTo>
                    <a:pt x="1845" y="2018"/>
                  </a:lnTo>
                  <a:lnTo>
                    <a:pt x="1871" y="2018"/>
                  </a:lnTo>
                  <a:lnTo>
                    <a:pt x="1866" y="1974"/>
                  </a:lnTo>
                  <a:lnTo>
                    <a:pt x="1889" y="1919"/>
                  </a:lnTo>
                  <a:lnTo>
                    <a:pt x="1896" y="1894"/>
                  </a:lnTo>
                  <a:lnTo>
                    <a:pt x="1881" y="1884"/>
                  </a:lnTo>
                  <a:lnTo>
                    <a:pt x="1866" y="1908"/>
                  </a:lnTo>
                  <a:lnTo>
                    <a:pt x="1816" y="1947"/>
                  </a:lnTo>
                  <a:lnTo>
                    <a:pt x="1730" y="1956"/>
                  </a:lnTo>
                  <a:lnTo>
                    <a:pt x="1676" y="1952"/>
                  </a:lnTo>
                  <a:lnTo>
                    <a:pt x="1565" y="1947"/>
                  </a:lnTo>
                  <a:lnTo>
                    <a:pt x="0" y="2629"/>
                  </a:lnTo>
                  <a:lnTo>
                    <a:pt x="17" y="15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ltGray">
            <a:xfrm>
              <a:off x="827" y="1480"/>
              <a:ext cx="1008" cy="996"/>
            </a:xfrm>
            <a:custGeom>
              <a:avLst/>
              <a:gdLst>
                <a:gd name="T0" fmla="*/ 0 w 3025"/>
                <a:gd name="T1" fmla="*/ 0 h 2986"/>
                <a:gd name="T2" fmla="*/ 0 w 3025"/>
                <a:gd name="T3" fmla="*/ 0 h 2986"/>
                <a:gd name="T4" fmla="*/ 0 w 3025"/>
                <a:gd name="T5" fmla="*/ 0 h 2986"/>
                <a:gd name="T6" fmla="*/ 0 w 3025"/>
                <a:gd name="T7" fmla="*/ 0 h 2986"/>
                <a:gd name="T8" fmla="*/ 0 w 3025"/>
                <a:gd name="T9" fmla="*/ 0 h 2986"/>
                <a:gd name="T10" fmla="*/ 0 w 3025"/>
                <a:gd name="T11" fmla="*/ 0 h 2986"/>
                <a:gd name="T12" fmla="*/ 0 w 3025"/>
                <a:gd name="T13" fmla="*/ 0 h 2986"/>
                <a:gd name="T14" fmla="*/ 0 w 3025"/>
                <a:gd name="T15" fmla="*/ 0 h 2986"/>
                <a:gd name="T16" fmla="*/ 0 w 3025"/>
                <a:gd name="T17" fmla="*/ 0 h 2986"/>
                <a:gd name="T18" fmla="*/ 0 w 3025"/>
                <a:gd name="T19" fmla="*/ 0 h 2986"/>
                <a:gd name="T20" fmla="*/ 0 w 3025"/>
                <a:gd name="T21" fmla="*/ 0 h 2986"/>
                <a:gd name="T22" fmla="*/ 0 w 3025"/>
                <a:gd name="T23" fmla="*/ 0 h 2986"/>
                <a:gd name="T24" fmla="*/ 0 w 3025"/>
                <a:gd name="T25" fmla="*/ 0 h 2986"/>
                <a:gd name="T26" fmla="*/ 0 w 3025"/>
                <a:gd name="T27" fmla="*/ 0 h 2986"/>
                <a:gd name="T28" fmla="*/ 0 w 3025"/>
                <a:gd name="T29" fmla="*/ 0 h 2986"/>
                <a:gd name="T30" fmla="*/ 0 w 3025"/>
                <a:gd name="T31" fmla="*/ 0 h 2986"/>
                <a:gd name="T32" fmla="*/ 0 w 3025"/>
                <a:gd name="T33" fmla="*/ 0 h 2986"/>
                <a:gd name="T34" fmla="*/ 0 w 3025"/>
                <a:gd name="T35" fmla="*/ 0 h 2986"/>
                <a:gd name="T36" fmla="*/ 0 w 3025"/>
                <a:gd name="T37" fmla="*/ 0 h 2986"/>
                <a:gd name="T38" fmla="*/ 0 w 3025"/>
                <a:gd name="T39" fmla="*/ 0 h 2986"/>
                <a:gd name="T40" fmla="*/ 0 w 3025"/>
                <a:gd name="T41" fmla="*/ 0 h 2986"/>
                <a:gd name="T42" fmla="*/ 0 w 3025"/>
                <a:gd name="T43" fmla="*/ 0 h 2986"/>
                <a:gd name="T44" fmla="*/ 0 w 3025"/>
                <a:gd name="T45" fmla="*/ 0 h 2986"/>
                <a:gd name="T46" fmla="*/ 0 w 3025"/>
                <a:gd name="T47" fmla="*/ 0 h 2986"/>
                <a:gd name="T48" fmla="*/ 0 w 3025"/>
                <a:gd name="T49" fmla="*/ 0 h 2986"/>
                <a:gd name="T50" fmla="*/ 0 w 3025"/>
                <a:gd name="T51" fmla="*/ 0 h 2986"/>
                <a:gd name="T52" fmla="*/ 0 w 3025"/>
                <a:gd name="T53" fmla="*/ 0 h 2986"/>
                <a:gd name="T54" fmla="*/ 0 w 3025"/>
                <a:gd name="T55" fmla="*/ 0 h 2986"/>
                <a:gd name="T56" fmla="*/ 0 w 3025"/>
                <a:gd name="T57" fmla="*/ 0 h 2986"/>
                <a:gd name="T58" fmla="*/ 0 w 3025"/>
                <a:gd name="T59" fmla="*/ 0 h 2986"/>
                <a:gd name="T60" fmla="*/ 0 w 3025"/>
                <a:gd name="T61" fmla="*/ 0 h 2986"/>
                <a:gd name="T62" fmla="*/ 0 w 3025"/>
                <a:gd name="T63" fmla="*/ 0 h 2986"/>
                <a:gd name="T64" fmla="*/ 0 w 3025"/>
                <a:gd name="T65" fmla="*/ 0 h 2986"/>
                <a:gd name="T66" fmla="*/ 0 w 3025"/>
                <a:gd name="T67" fmla="*/ 0 h 2986"/>
                <a:gd name="T68" fmla="*/ 0 w 3025"/>
                <a:gd name="T69" fmla="*/ 0 h 2986"/>
                <a:gd name="T70" fmla="*/ 0 w 3025"/>
                <a:gd name="T71" fmla="*/ 0 h 2986"/>
                <a:gd name="T72" fmla="*/ 0 w 3025"/>
                <a:gd name="T73" fmla="*/ 0 h 2986"/>
                <a:gd name="T74" fmla="*/ 0 w 3025"/>
                <a:gd name="T75" fmla="*/ 0 h 2986"/>
                <a:gd name="T76" fmla="*/ 0 w 3025"/>
                <a:gd name="T77" fmla="*/ 0 h 2986"/>
                <a:gd name="T78" fmla="*/ 0 w 3025"/>
                <a:gd name="T79" fmla="*/ 0 h 2986"/>
                <a:gd name="T80" fmla="*/ 0 w 3025"/>
                <a:gd name="T81" fmla="*/ 0 h 2986"/>
                <a:gd name="T82" fmla="*/ 0 w 3025"/>
                <a:gd name="T83" fmla="*/ 0 h 2986"/>
                <a:gd name="T84" fmla="*/ 0 w 3025"/>
                <a:gd name="T85" fmla="*/ 0 h 2986"/>
                <a:gd name="T86" fmla="*/ 0 w 3025"/>
                <a:gd name="T87" fmla="*/ 0 h 2986"/>
                <a:gd name="T88" fmla="*/ 0 w 3025"/>
                <a:gd name="T89" fmla="*/ 0 h 2986"/>
                <a:gd name="T90" fmla="*/ 0 w 3025"/>
                <a:gd name="T91" fmla="*/ 0 h 2986"/>
                <a:gd name="T92" fmla="*/ 0 w 3025"/>
                <a:gd name="T93" fmla="*/ 0 h 2986"/>
                <a:gd name="T94" fmla="*/ 0 w 3025"/>
                <a:gd name="T95" fmla="*/ 0 h 2986"/>
                <a:gd name="T96" fmla="*/ 0 w 3025"/>
                <a:gd name="T97" fmla="*/ 0 h 2986"/>
                <a:gd name="T98" fmla="*/ 0 w 3025"/>
                <a:gd name="T99" fmla="*/ 0 h 2986"/>
                <a:gd name="T100" fmla="*/ 0 w 3025"/>
                <a:gd name="T101" fmla="*/ 0 h 2986"/>
                <a:gd name="T102" fmla="*/ 0 w 3025"/>
                <a:gd name="T103" fmla="*/ 0 h 2986"/>
                <a:gd name="T104" fmla="*/ 0 w 3025"/>
                <a:gd name="T105" fmla="*/ 0 h 2986"/>
                <a:gd name="T106" fmla="*/ 0 w 3025"/>
                <a:gd name="T107" fmla="*/ 0 h 2986"/>
                <a:gd name="T108" fmla="*/ 0 w 3025"/>
                <a:gd name="T109" fmla="*/ 0 h 2986"/>
                <a:gd name="T110" fmla="*/ 0 w 3025"/>
                <a:gd name="T111" fmla="*/ 0 h 2986"/>
                <a:gd name="T112" fmla="*/ 0 w 3025"/>
                <a:gd name="T113" fmla="*/ 0 h 2986"/>
                <a:gd name="T114" fmla="*/ 0 w 3025"/>
                <a:gd name="T115" fmla="*/ 0 h 2986"/>
                <a:gd name="T116" fmla="*/ 0 w 3025"/>
                <a:gd name="T117" fmla="*/ 0 h 298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5"/>
                <a:gd name="T178" fmla="*/ 0 h 2986"/>
                <a:gd name="T179" fmla="*/ 3025 w 3025"/>
                <a:gd name="T180" fmla="*/ 2986 h 298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5" h="2986">
                  <a:moveTo>
                    <a:pt x="207" y="12"/>
                  </a:moveTo>
                  <a:lnTo>
                    <a:pt x="165" y="35"/>
                  </a:lnTo>
                  <a:lnTo>
                    <a:pt x="10" y="0"/>
                  </a:lnTo>
                  <a:lnTo>
                    <a:pt x="0" y="17"/>
                  </a:lnTo>
                  <a:lnTo>
                    <a:pt x="59" y="57"/>
                  </a:lnTo>
                  <a:lnTo>
                    <a:pt x="95" y="122"/>
                  </a:lnTo>
                  <a:lnTo>
                    <a:pt x="141" y="183"/>
                  </a:lnTo>
                  <a:lnTo>
                    <a:pt x="176" y="244"/>
                  </a:lnTo>
                  <a:lnTo>
                    <a:pt x="132" y="275"/>
                  </a:lnTo>
                  <a:lnTo>
                    <a:pt x="155" y="305"/>
                  </a:lnTo>
                  <a:lnTo>
                    <a:pt x="126" y="333"/>
                  </a:lnTo>
                  <a:lnTo>
                    <a:pt x="141" y="465"/>
                  </a:lnTo>
                  <a:lnTo>
                    <a:pt x="149" y="579"/>
                  </a:lnTo>
                  <a:lnTo>
                    <a:pt x="74" y="765"/>
                  </a:lnTo>
                  <a:lnTo>
                    <a:pt x="56" y="823"/>
                  </a:lnTo>
                  <a:lnTo>
                    <a:pt x="74" y="841"/>
                  </a:lnTo>
                  <a:lnTo>
                    <a:pt x="123" y="865"/>
                  </a:lnTo>
                  <a:lnTo>
                    <a:pt x="98" y="933"/>
                  </a:lnTo>
                  <a:lnTo>
                    <a:pt x="98" y="1008"/>
                  </a:lnTo>
                  <a:lnTo>
                    <a:pt x="149" y="1136"/>
                  </a:lnTo>
                  <a:lnTo>
                    <a:pt x="222" y="1216"/>
                  </a:lnTo>
                  <a:lnTo>
                    <a:pt x="318" y="1252"/>
                  </a:lnTo>
                  <a:lnTo>
                    <a:pt x="315" y="1346"/>
                  </a:lnTo>
                  <a:lnTo>
                    <a:pt x="344" y="1449"/>
                  </a:lnTo>
                  <a:lnTo>
                    <a:pt x="370" y="1509"/>
                  </a:lnTo>
                  <a:lnTo>
                    <a:pt x="448" y="1589"/>
                  </a:lnTo>
                  <a:lnTo>
                    <a:pt x="421" y="1606"/>
                  </a:lnTo>
                  <a:lnTo>
                    <a:pt x="392" y="1594"/>
                  </a:lnTo>
                  <a:lnTo>
                    <a:pt x="362" y="1610"/>
                  </a:lnTo>
                  <a:lnTo>
                    <a:pt x="452" y="1678"/>
                  </a:lnTo>
                  <a:lnTo>
                    <a:pt x="491" y="1747"/>
                  </a:lnTo>
                  <a:lnTo>
                    <a:pt x="528" y="1864"/>
                  </a:lnTo>
                  <a:lnTo>
                    <a:pt x="601" y="1896"/>
                  </a:lnTo>
                  <a:lnTo>
                    <a:pt x="683" y="1988"/>
                  </a:lnTo>
                  <a:lnTo>
                    <a:pt x="683" y="1969"/>
                  </a:lnTo>
                  <a:lnTo>
                    <a:pt x="637" y="1887"/>
                  </a:lnTo>
                  <a:lnTo>
                    <a:pt x="610" y="1823"/>
                  </a:lnTo>
                  <a:lnTo>
                    <a:pt x="585" y="1747"/>
                  </a:lnTo>
                  <a:lnTo>
                    <a:pt x="564" y="1665"/>
                  </a:lnTo>
                  <a:lnTo>
                    <a:pt x="507" y="1589"/>
                  </a:lnTo>
                  <a:lnTo>
                    <a:pt x="473" y="1516"/>
                  </a:lnTo>
                  <a:lnTo>
                    <a:pt x="463" y="1441"/>
                  </a:lnTo>
                  <a:lnTo>
                    <a:pt x="458" y="1344"/>
                  </a:lnTo>
                  <a:lnTo>
                    <a:pt x="507" y="1470"/>
                  </a:lnTo>
                  <a:lnTo>
                    <a:pt x="534" y="1535"/>
                  </a:lnTo>
                  <a:lnTo>
                    <a:pt x="561" y="1575"/>
                  </a:lnTo>
                  <a:lnTo>
                    <a:pt x="618" y="1690"/>
                  </a:lnTo>
                  <a:lnTo>
                    <a:pt x="668" y="1768"/>
                  </a:lnTo>
                  <a:lnTo>
                    <a:pt x="746" y="1845"/>
                  </a:lnTo>
                  <a:lnTo>
                    <a:pt x="792" y="1915"/>
                  </a:lnTo>
                  <a:lnTo>
                    <a:pt x="800" y="1958"/>
                  </a:lnTo>
                  <a:lnTo>
                    <a:pt x="792" y="2032"/>
                  </a:lnTo>
                  <a:lnTo>
                    <a:pt x="784" y="2130"/>
                  </a:lnTo>
                  <a:lnTo>
                    <a:pt x="825" y="2194"/>
                  </a:lnTo>
                  <a:lnTo>
                    <a:pt x="890" y="2262"/>
                  </a:lnTo>
                  <a:lnTo>
                    <a:pt x="995" y="2302"/>
                  </a:lnTo>
                  <a:lnTo>
                    <a:pt x="1100" y="2344"/>
                  </a:lnTo>
                  <a:lnTo>
                    <a:pt x="1160" y="2388"/>
                  </a:lnTo>
                  <a:lnTo>
                    <a:pt x="1227" y="2400"/>
                  </a:lnTo>
                  <a:lnTo>
                    <a:pt x="1332" y="2412"/>
                  </a:lnTo>
                  <a:lnTo>
                    <a:pt x="1406" y="2473"/>
                  </a:lnTo>
                  <a:lnTo>
                    <a:pt x="1485" y="2508"/>
                  </a:lnTo>
                  <a:lnTo>
                    <a:pt x="1551" y="2557"/>
                  </a:lnTo>
                  <a:lnTo>
                    <a:pt x="1640" y="2608"/>
                  </a:lnTo>
                  <a:lnTo>
                    <a:pt x="1694" y="2679"/>
                  </a:lnTo>
                  <a:lnTo>
                    <a:pt x="1705" y="2754"/>
                  </a:lnTo>
                  <a:lnTo>
                    <a:pt x="1782" y="2805"/>
                  </a:lnTo>
                  <a:lnTo>
                    <a:pt x="1837" y="2878"/>
                  </a:lnTo>
                  <a:lnTo>
                    <a:pt x="1909" y="2892"/>
                  </a:lnTo>
                  <a:lnTo>
                    <a:pt x="1938" y="2846"/>
                  </a:lnTo>
                  <a:lnTo>
                    <a:pt x="1990" y="2824"/>
                  </a:lnTo>
                  <a:lnTo>
                    <a:pt x="2023" y="2833"/>
                  </a:lnTo>
                  <a:lnTo>
                    <a:pt x="2043" y="2867"/>
                  </a:lnTo>
                  <a:lnTo>
                    <a:pt x="2028" y="2942"/>
                  </a:lnTo>
                  <a:lnTo>
                    <a:pt x="2082" y="2986"/>
                  </a:lnTo>
                  <a:lnTo>
                    <a:pt x="2106" y="2789"/>
                  </a:lnTo>
                  <a:lnTo>
                    <a:pt x="2093" y="2791"/>
                  </a:lnTo>
                  <a:lnTo>
                    <a:pt x="2075" y="2737"/>
                  </a:lnTo>
                  <a:lnTo>
                    <a:pt x="2051" y="2698"/>
                  </a:lnTo>
                  <a:lnTo>
                    <a:pt x="2009" y="2681"/>
                  </a:lnTo>
                  <a:lnTo>
                    <a:pt x="1958" y="2674"/>
                  </a:lnTo>
                  <a:lnTo>
                    <a:pt x="1904" y="2679"/>
                  </a:lnTo>
                  <a:lnTo>
                    <a:pt x="1854" y="2698"/>
                  </a:lnTo>
                  <a:lnTo>
                    <a:pt x="1829" y="2661"/>
                  </a:lnTo>
                  <a:lnTo>
                    <a:pt x="1837" y="2557"/>
                  </a:lnTo>
                  <a:lnTo>
                    <a:pt x="1862" y="2464"/>
                  </a:lnTo>
                  <a:lnTo>
                    <a:pt x="1844" y="2402"/>
                  </a:lnTo>
                  <a:lnTo>
                    <a:pt x="1805" y="2363"/>
                  </a:lnTo>
                  <a:lnTo>
                    <a:pt x="1714" y="2347"/>
                  </a:lnTo>
                  <a:lnTo>
                    <a:pt x="1629" y="2363"/>
                  </a:lnTo>
                  <a:lnTo>
                    <a:pt x="1606" y="2341"/>
                  </a:lnTo>
                  <a:lnTo>
                    <a:pt x="1606" y="2278"/>
                  </a:lnTo>
                  <a:lnTo>
                    <a:pt x="1621" y="2240"/>
                  </a:lnTo>
                  <a:lnTo>
                    <a:pt x="1686" y="2182"/>
                  </a:lnTo>
                  <a:lnTo>
                    <a:pt x="1705" y="2095"/>
                  </a:lnTo>
                  <a:lnTo>
                    <a:pt x="1705" y="2082"/>
                  </a:lnTo>
                  <a:lnTo>
                    <a:pt x="1684" y="2047"/>
                  </a:lnTo>
                  <a:lnTo>
                    <a:pt x="1629" y="2006"/>
                  </a:lnTo>
                  <a:lnTo>
                    <a:pt x="1575" y="2011"/>
                  </a:lnTo>
                  <a:lnTo>
                    <a:pt x="1508" y="2068"/>
                  </a:lnTo>
                  <a:lnTo>
                    <a:pt x="1445" y="2143"/>
                  </a:lnTo>
                  <a:lnTo>
                    <a:pt x="1365" y="2194"/>
                  </a:lnTo>
                  <a:lnTo>
                    <a:pt x="1299" y="2187"/>
                  </a:lnTo>
                  <a:lnTo>
                    <a:pt x="1253" y="2143"/>
                  </a:lnTo>
                  <a:lnTo>
                    <a:pt x="1233" y="2058"/>
                  </a:lnTo>
                  <a:lnTo>
                    <a:pt x="1223" y="1981"/>
                  </a:lnTo>
                  <a:lnTo>
                    <a:pt x="1219" y="1850"/>
                  </a:lnTo>
                  <a:lnTo>
                    <a:pt x="1238" y="1732"/>
                  </a:lnTo>
                  <a:lnTo>
                    <a:pt x="1233" y="1669"/>
                  </a:lnTo>
                  <a:lnTo>
                    <a:pt x="1253" y="1617"/>
                  </a:lnTo>
                  <a:lnTo>
                    <a:pt x="1305" y="1589"/>
                  </a:lnTo>
                  <a:lnTo>
                    <a:pt x="1343" y="1552"/>
                  </a:lnTo>
                  <a:lnTo>
                    <a:pt x="1430" y="1516"/>
                  </a:lnTo>
                  <a:lnTo>
                    <a:pt x="1474" y="1516"/>
                  </a:lnTo>
                  <a:lnTo>
                    <a:pt x="1540" y="1568"/>
                  </a:lnTo>
                  <a:lnTo>
                    <a:pt x="1596" y="1573"/>
                  </a:lnTo>
                  <a:lnTo>
                    <a:pt x="1668" y="1571"/>
                  </a:lnTo>
                  <a:lnTo>
                    <a:pt x="1632" y="1521"/>
                  </a:lnTo>
                  <a:lnTo>
                    <a:pt x="1694" y="1509"/>
                  </a:lnTo>
                  <a:lnTo>
                    <a:pt x="1792" y="1535"/>
                  </a:lnTo>
                  <a:lnTo>
                    <a:pt x="1870" y="1521"/>
                  </a:lnTo>
                  <a:lnTo>
                    <a:pt x="1909" y="1542"/>
                  </a:lnTo>
                  <a:lnTo>
                    <a:pt x="1917" y="1626"/>
                  </a:lnTo>
                  <a:lnTo>
                    <a:pt x="1919" y="1716"/>
                  </a:lnTo>
                  <a:lnTo>
                    <a:pt x="1958" y="1793"/>
                  </a:lnTo>
                  <a:lnTo>
                    <a:pt x="2002" y="1819"/>
                  </a:lnTo>
                  <a:lnTo>
                    <a:pt x="2028" y="1812"/>
                  </a:lnTo>
                  <a:lnTo>
                    <a:pt x="2038" y="1800"/>
                  </a:lnTo>
                  <a:lnTo>
                    <a:pt x="2059" y="1742"/>
                  </a:lnTo>
                  <a:lnTo>
                    <a:pt x="2049" y="1651"/>
                  </a:lnTo>
                  <a:lnTo>
                    <a:pt x="2028" y="1580"/>
                  </a:lnTo>
                  <a:lnTo>
                    <a:pt x="2005" y="1482"/>
                  </a:lnTo>
                  <a:lnTo>
                    <a:pt x="2020" y="1383"/>
                  </a:lnTo>
                  <a:lnTo>
                    <a:pt x="2028" y="1372"/>
                  </a:lnTo>
                  <a:lnTo>
                    <a:pt x="2106" y="1296"/>
                  </a:lnTo>
                  <a:lnTo>
                    <a:pt x="2152" y="1223"/>
                  </a:lnTo>
                  <a:lnTo>
                    <a:pt x="2220" y="1184"/>
                  </a:lnTo>
                  <a:lnTo>
                    <a:pt x="2272" y="1170"/>
                  </a:lnTo>
                  <a:lnTo>
                    <a:pt x="2294" y="1141"/>
                  </a:lnTo>
                  <a:lnTo>
                    <a:pt x="2272" y="1090"/>
                  </a:lnTo>
                  <a:lnTo>
                    <a:pt x="2267" y="1058"/>
                  </a:lnTo>
                  <a:lnTo>
                    <a:pt x="2308" y="1053"/>
                  </a:lnTo>
                  <a:lnTo>
                    <a:pt x="2349" y="1053"/>
                  </a:lnTo>
                  <a:lnTo>
                    <a:pt x="2370" y="1022"/>
                  </a:lnTo>
                  <a:lnTo>
                    <a:pt x="2380" y="948"/>
                  </a:lnTo>
                  <a:lnTo>
                    <a:pt x="2381" y="868"/>
                  </a:lnTo>
                  <a:lnTo>
                    <a:pt x="2411" y="818"/>
                  </a:lnTo>
                  <a:lnTo>
                    <a:pt x="2438" y="779"/>
                  </a:lnTo>
                  <a:lnTo>
                    <a:pt x="2562" y="671"/>
                  </a:lnTo>
                  <a:lnTo>
                    <a:pt x="2583" y="572"/>
                  </a:lnTo>
                  <a:lnTo>
                    <a:pt x="2629" y="516"/>
                  </a:lnTo>
                  <a:lnTo>
                    <a:pt x="2684" y="500"/>
                  </a:lnTo>
                  <a:lnTo>
                    <a:pt x="2746" y="488"/>
                  </a:lnTo>
                  <a:lnTo>
                    <a:pt x="2860" y="415"/>
                  </a:lnTo>
                  <a:lnTo>
                    <a:pt x="2872" y="427"/>
                  </a:lnTo>
                  <a:lnTo>
                    <a:pt x="2872" y="440"/>
                  </a:lnTo>
                  <a:lnTo>
                    <a:pt x="2860" y="451"/>
                  </a:lnTo>
                  <a:lnTo>
                    <a:pt x="2792" y="513"/>
                  </a:lnTo>
                  <a:lnTo>
                    <a:pt x="2792" y="539"/>
                  </a:lnTo>
                  <a:lnTo>
                    <a:pt x="2805" y="547"/>
                  </a:lnTo>
                  <a:lnTo>
                    <a:pt x="2852" y="525"/>
                  </a:lnTo>
                  <a:lnTo>
                    <a:pt x="2941" y="440"/>
                  </a:lnTo>
                  <a:lnTo>
                    <a:pt x="2992" y="429"/>
                  </a:lnTo>
                  <a:lnTo>
                    <a:pt x="3025" y="406"/>
                  </a:lnTo>
                  <a:lnTo>
                    <a:pt x="3016" y="378"/>
                  </a:lnTo>
                  <a:lnTo>
                    <a:pt x="3000" y="376"/>
                  </a:lnTo>
                  <a:lnTo>
                    <a:pt x="2941" y="376"/>
                  </a:lnTo>
                  <a:lnTo>
                    <a:pt x="2904" y="364"/>
                  </a:lnTo>
                  <a:lnTo>
                    <a:pt x="2912" y="328"/>
                  </a:lnTo>
                  <a:lnTo>
                    <a:pt x="2904" y="303"/>
                  </a:lnTo>
                  <a:lnTo>
                    <a:pt x="2889" y="293"/>
                  </a:lnTo>
                  <a:lnTo>
                    <a:pt x="2884" y="220"/>
                  </a:lnTo>
                  <a:lnTo>
                    <a:pt x="2974" y="202"/>
                  </a:lnTo>
                  <a:lnTo>
                    <a:pt x="2989" y="138"/>
                  </a:lnTo>
                  <a:lnTo>
                    <a:pt x="2897" y="145"/>
                  </a:lnTo>
                  <a:lnTo>
                    <a:pt x="2958" y="85"/>
                  </a:lnTo>
                  <a:lnTo>
                    <a:pt x="2912" y="48"/>
                  </a:lnTo>
                  <a:lnTo>
                    <a:pt x="1347" y="731"/>
                  </a:lnTo>
                  <a:lnTo>
                    <a:pt x="207" y="1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ltGray">
            <a:xfrm>
              <a:off x="1459" y="2335"/>
              <a:ext cx="754" cy="1462"/>
            </a:xfrm>
            <a:custGeom>
              <a:avLst/>
              <a:gdLst>
                <a:gd name="T0" fmla="*/ 0 w 2263"/>
                <a:gd name="T1" fmla="*/ 0 h 4385"/>
                <a:gd name="T2" fmla="*/ 0 w 2263"/>
                <a:gd name="T3" fmla="*/ 0 h 4385"/>
                <a:gd name="T4" fmla="*/ 0 w 2263"/>
                <a:gd name="T5" fmla="*/ 0 h 4385"/>
                <a:gd name="T6" fmla="*/ 0 w 2263"/>
                <a:gd name="T7" fmla="*/ 0 h 4385"/>
                <a:gd name="T8" fmla="*/ 0 w 2263"/>
                <a:gd name="T9" fmla="*/ 0 h 4385"/>
                <a:gd name="T10" fmla="*/ 0 w 2263"/>
                <a:gd name="T11" fmla="*/ 0 h 4385"/>
                <a:gd name="T12" fmla="*/ 0 w 2263"/>
                <a:gd name="T13" fmla="*/ 0 h 4385"/>
                <a:gd name="T14" fmla="*/ 0 w 2263"/>
                <a:gd name="T15" fmla="*/ 0 h 4385"/>
                <a:gd name="T16" fmla="*/ 0 w 2263"/>
                <a:gd name="T17" fmla="*/ 0 h 4385"/>
                <a:gd name="T18" fmla="*/ 0 w 2263"/>
                <a:gd name="T19" fmla="*/ 0 h 4385"/>
                <a:gd name="T20" fmla="*/ 0 w 2263"/>
                <a:gd name="T21" fmla="*/ 0 h 4385"/>
                <a:gd name="T22" fmla="*/ 0 w 2263"/>
                <a:gd name="T23" fmla="*/ 0 h 4385"/>
                <a:gd name="T24" fmla="*/ 0 w 2263"/>
                <a:gd name="T25" fmla="*/ 0 h 4385"/>
                <a:gd name="T26" fmla="*/ 0 w 2263"/>
                <a:gd name="T27" fmla="*/ 0 h 4385"/>
                <a:gd name="T28" fmla="*/ 0 w 2263"/>
                <a:gd name="T29" fmla="*/ 0 h 4385"/>
                <a:gd name="T30" fmla="*/ 0 w 2263"/>
                <a:gd name="T31" fmla="*/ 0 h 4385"/>
                <a:gd name="T32" fmla="*/ 0 w 2263"/>
                <a:gd name="T33" fmla="*/ 0 h 4385"/>
                <a:gd name="T34" fmla="*/ 0 w 2263"/>
                <a:gd name="T35" fmla="*/ 0 h 4385"/>
                <a:gd name="T36" fmla="*/ 0 w 2263"/>
                <a:gd name="T37" fmla="*/ 0 h 4385"/>
                <a:gd name="T38" fmla="*/ 0 w 2263"/>
                <a:gd name="T39" fmla="*/ 0 h 4385"/>
                <a:gd name="T40" fmla="*/ 0 w 2263"/>
                <a:gd name="T41" fmla="*/ 0 h 4385"/>
                <a:gd name="T42" fmla="*/ 0 w 2263"/>
                <a:gd name="T43" fmla="*/ 0 h 4385"/>
                <a:gd name="T44" fmla="*/ 0 w 2263"/>
                <a:gd name="T45" fmla="*/ 0 h 4385"/>
                <a:gd name="T46" fmla="*/ 0 w 2263"/>
                <a:gd name="T47" fmla="*/ 0 h 4385"/>
                <a:gd name="T48" fmla="*/ 0 w 2263"/>
                <a:gd name="T49" fmla="*/ 0 h 4385"/>
                <a:gd name="T50" fmla="*/ 0 w 2263"/>
                <a:gd name="T51" fmla="*/ 0 h 4385"/>
                <a:gd name="T52" fmla="*/ 0 w 2263"/>
                <a:gd name="T53" fmla="*/ 0 h 4385"/>
                <a:gd name="T54" fmla="*/ 0 w 2263"/>
                <a:gd name="T55" fmla="*/ 0 h 4385"/>
                <a:gd name="T56" fmla="*/ 0 w 2263"/>
                <a:gd name="T57" fmla="*/ 0 h 4385"/>
                <a:gd name="T58" fmla="*/ 0 w 2263"/>
                <a:gd name="T59" fmla="*/ 0 h 4385"/>
                <a:gd name="T60" fmla="*/ 0 w 2263"/>
                <a:gd name="T61" fmla="*/ 0 h 4385"/>
                <a:gd name="T62" fmla="*/ 0 w 2263"/>
                <a:gd name="T63" fmla="*/ 0 h 4385"/>
                <a:gd name="T64" fmla="*/ 0 w 2263"/>
                <a:gd name="T65" fmla="*/ 0 h 4385"/>
                <a:gd name="T66" fmla="*/ 0 w 2263"/>
                <a:gd name="T67" fmla="*/ 0 h 4385"/>
                <a:gd name="T68" fmla="*/ 0 w 2263"/>
                <a:gd name="T69" fmla="*/ 0 h 4385"/>
                <a:gd name="T70" fmla="*/ 0 w 2263"/>
                <a:gd name="T71" fmla="*/ 0 h 4385"/>
                <a:gd name="T72" fmla="*/ 0 w 2263"/>
                <a:gd name="T73" fmla="*/ 0 h 4385"/>
                <a:gd name="T74" fmla="*/ 0 w 2263"/>
                <a:gd name="T75" fmla="*/ 0 h 4385"/>
                <a:gd name="T76" fmla="*/ 0 w 2263"/>
                <a:gd name="T77" fmla="*/ 0 h 4385"/>
                <a:gd name="T78" fmla="*/ 0 w 2263"/>
                <a:gd name="T79" fmla="*/ 0 h 4385"/>
                <a:gd name="T80" fmla="*/ 0 w 2263"/>
                <a:gd name="T81" fmla="*/ 0 h 4385"/>
                <a:gd name="T82" fmla="*/ 0 w 2263"/>
                <a:gd name="T83" fmla="*/ 0 h 4385"/>
                <a:gd name="T84" fmla="*/ 0 w 2263"/>
                <a:gd name="T85" fmla="*/ 0 h 4385"/>
                <a:gd name="T86" fmla="*/ 0 w 2263"/>
                <a:gd name="T87" fmla="*/ 0 h 4385"/>
                <a:gd name="T88" fmla="*/ 0 w 2263"/>
                <a:gd name="T89" fmla="*/ 0 h 4385"/>
                <a:gd name="T90" fmla="*/ 0 w 2263"/>
                <a:gd name="T91" fmla="*/ 0 h 4385"/>
                <a:gd name="T92" fmla="*/ 0 w 2263"/>
                <a:gd name="T93" fmla="*/ 0 h 4385"/>
                <a:gd name="T94" fmla="*/ 0 w 2263"/>
                <a:gd name="T95" fmla="*/ 0 h 4385"/>
                <a:gd name="T96" fmla="*/ 0 w 2263"/>
                <a:gd name="T97" fmla="*/ 0 h 4385"/>
                <a:gd name="T98" fmla="*/ 0 w 2263"/>
                <a:gd name="T99" fmla="*/ 0 h 4385"/>
                <a:gd name="T100" fmla="*/ 0 w 2263"/>
                <a:gd name="T101" fmla="*/ 0 h 4385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263"/>
                <a:gd name="T154" fmla="*/ 0 h 4385"/>
                <a:gd name="T155" fmla="*/ 2263 w 2263"/>
                <a:gd name="T156" fmla="*/ 4385 h 4385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263" h="4385">
                  <a:moveTo>
                    <a:pt x="209" y="227"/>
                  </a:moveTo>
                  <a:lnTo>
                    <a:pt x="227" y="170"/>
                  </a:lnTo>
                  <a:lnTo>
                    <a:pt x="256" y="141"/>
                  </a:lnTo>
                  <a:lnTo>
                    <a:pt x="304" y="106"/>
                  </a:lnTo>
                  <a:lnTo>
                    <a:pt x="318" y="80"/>
                  </a:lnTo>
                  <a:lnTo>
                    <a:pt x="333" y="60"/>
                  </a:lnTo>
                  <a:lnTo>
                    <a:pt x="372" y="42"/>
                  </a:lnTo>
                  <a:lnTo>
                    <a:pt x="429" y="33"/>
                  </a:lnTo>
                  <a:lnTo>
                    <a:pt x="470" y="0"/>
                  </a:lnTo>
                  <a:lnTo>
                    <a:pt x="507" y="7"/>
                  </a:lnTo>
                  <a:lnTo>
                    <a:pt x="476" y="85"/>
                  </a:lnTo>
                  <a:lnTo>
                    <a:pt x="530" y="69"/>
                  </a:lnTo>
                  <a:lnTo>
                    <a:pt x="590" y="50"/>
                  </a:lnTo>
                  <a:lnTo>
                    <a:pt x="641" y="50"/>
                  </a:lnTo>
                  <a:lnTo>
                    <a:pt x="698" y="85"/>
                  </a:lnTo>
                  <a:lnTo>
                    <a:pt x="754" y="153"/>
                  </a:lnTo>
                  <a:lnTo>
                    <a:pt x="896" y="117"/>
                  </a:lnTo>
                  <a:lnTo>
                    <a:pt x="984" y="131"/>
                  </a:lnTo>
                  <a:lnTo>
                    <a:pt x="1028" y="165"/>
                  </a:lnTo>
                  <a:lnTo>
                    <a:pt x="1075" y="207"/>
                  </a:lnTo>
                  <a:lnTo>
                    <a:pt x="1096" y="225"/>
                  </a:lnTo>
                  <a:lnTo>
                    <a:pt x="1126" y="296"/>
                  </a:lnTo>
                  <a:lnTo>
                    <a:pt x="1163" y="350"/>
                  </a:lnTo>
                  <a:lnTo>
                    <a:pt x="1211" y="401"/>
                  </a:lnTo>
                  <a:lnTo>
                    <a:pt x="1251" y="436"/>
                  </a:lnTo>
                  <a:lnTo>
                    <a:pt x="1339" y="429"/>
                  </a:lnTo>
                  <a:lnTo>
                    <a:pt x="1404" y="451"/>
                  </a:lnTo>
                  <a:lnTo>
                    <a:pt x="1475" y="513"/>
                  </a:lnTo>
                  <a:lnTo>
                    <a:pt x="1497" y="591"/>
                  </a:lnTo>
                  <a:lnTo>
                    <a:pt x="1492" y="676"/>
                  </a:lnTo>
                  <a:lnTo>
                    <a:pt x="1502" y="731"/>
                  </a:lnTo>
                  <a:lnTo>
                    <a:pt x="1452" y="852"/>
                  </a:lnTo>
                  <a:lnTo>
                    <a:pt x="1574" y="790"/>
                  </a:lnTo>
                  <a:lnTo>
                    <a:pt x="1637" y="790"/>
                  </a:lnTo>
                  <a:lnTo>
                    <a:pt x="1689" y="806"/>
                  </a:lnTo>
                  <a:lnTo>
                    <a:pt x="1751" y="854"/>
                  </a:lnTo>
                  <a:lnTo>
                    <a:pt x="1842" y="937"/>
                  </a:lnTo>
                  <a:lnTo>
                    <a:pt x="2010" y="952"/>
                  </a:lnTo>
                  <a:lnTo>
                    <a:pt x="2108" y="994"/>
                  </a:lnTo>
                  <a:lnTo>
                    <a:pt x="2194" y="1051"/>
                  </a:lnTo>
                  <a:lnTo>
                    <a:pt x="2263" y="1134"/>
                  </a:lnTo>
                  <a:lnTo>
                    <a:pt x="2263" y="1221"/>
                  </a:lnTo>
                  <a:lnTo>
                    <a:pt x="2240" y="1306"/>
                  </a:lnTo>
                  <a:lnTo>
                    <a:pt x="2209" y="1381"/>
                  </a:lnTo>
                  <a:lnTo>
                    <a:pt x="2142" y="1454"/>
                  </a:lnTo>
                  <a:lnTo>
                    <a:pt x="2108" y="1503"/>
                  </a:lnTo>
                  <a:lnTo>
                    <a:pt x="2108" y="1601"/>
                  </a:lnTo>
                  <a:lnTo>
                    <a:pt x="2057" y="1629"/>
                  </a:lnTo>
                  <a:lnTo>
                    <a:pt x="2041" y="1749"/>
                  </a:lnTo>
                  <a:lnTo>
                    <a:pt x="2018" y="1782"/>
                  </a:lnTo>
                  <a:lnTo>
                    <a:pt x="2003" y="1823"/>
                  </a:lnTo>
                  <a:lnTo>
                    <a:pt x="1979" y="1880"/>
                  </a:lnTo>
                  <a:lnTo>
                    <a:pt x="1971" y="1943"/>
                  </a:lnTo>
                  <a:lnTo>
                    <a:pt x="1984" y="2041"/>
                  </a:lnTo>
                  <a:lnTo>
                    <a:pt x="1963" y="2130"/>
                  </a:lnTo>
                  <a:lnTo>
                    <a:pt x="1886" y="2210"/>
                  </a:lnTo>
                  <a:lnTo>
                    <a:pt x="1798" y="2253"/>
                  </a:lnTo>
                  <a:lnTo>
                    <a:pt x="1737" y="2295"/>
                  </a:lnTo>
                  <a:lnTo>
                    <a:pt x="1681" y="2356"/>
                  </a:lnTo>
                  <a:lnTo>
                    <a:pt x="1655" y="2432"/>
                  </a:lnTo>
                  <a:lnTo>
                    <a:pt x="1660" y="2546"/>
                  </a:lnTo>
                  <a:lnTo>
                    <a:pt x="1639" y="2585"/>
                  </a:lnTo>
                  <a:lnTo>
                    <a:pt x="1590" y="2634"/>
                  </a:lnTo>
                  <a:lnTo>
                    <a:pt x="1565" y="2684"/>
                  </a:lnTo>
                  <a:lnTo>
                    <a:pt x="1551" y="2754"/>
                  </a:lnTo>
                  <a:lnTo>
                    <a:pt x="1500" y="2801"/>
                  </a:lnTo>
                  <a:lnTo>
                    <a:pt x="1458" y="2885"/>
                  </a:lnTo>
                  <a:lnTo>
                    <a:pt x="1416" y="2901"/>
                  </a:lnTo>
                  <a:lnTo>
                    <a:pt x="1362" y="2890"/>
                  </a:lnTo>
                  <a:lnTo>
                    <a:pt x="1297" y="2899"/>
                  </a:lnTo>
                  <a:lnTo>
                    <a:pt x="1235" y="2925"/>
                  </a:lnTo>
                  <a:lnTo>
                    <a:pt x="1303" y="3021"/>
                  </a:lnTo>
                  <a:lnTo>
                    <a:pt x="1295" y="3080"/>
                  </a:lnTo>
                  <a:lnTo>
                    <a:pt x="1258" y="3126"/>
                  </a:lnTo>
                  <a:lnTo>
                    <a:pt x="1165" y="3213"/>
                  </a:lnTo>
                  <a:lnTo>
                    <a:pt x="1083" y="3236"/>
                  </a:lnTo>
                  <a:lnTo>
                    <a:pt x="1052" y="3288"/>
                  </a:lnTo>
                  <a:lnTo>
                    <a:pt x="1041" y="3354"/>
                  </a:lnTo>
                  <a:lnTo>
                    <a:pt x="1017" y="3373"/>
                  </a:lnTo>
                  <a:lnTo>
                    <a:pt x="945" y="3368"/>
                  </a:lnTo>
                  <a:lnTo>
                    <a:pt x="926" y="3396"/>
                  </a:lnTo>
                  <a:lnTo>
                    <a:pt x="926" y="3438"/>
                  </a:lnTo>
                  <a:lnTo>
                    <a:pt x="987" y="3453"/>
                  </a:lnTo>
                  <a:lnTo>
                    <a:pt x="991" y="3464"/>
                  </a:lnTo>
                  <a:lnTo>
                    <a:pt x="963" y="3522"/>
                  </a:lnTo>
                  <a:lnTo>
                    <a:pt x="960" y="3588"/>
                  </a:lnTo>
                  <a:lnTo>
                    <a:pt x="943" y="3625"/>
                  </a:lnTo>
                  <a:lnTo>
                    <a:pt x="906" y="3668"/>
                  </a:lnTo>
                  <a:lnTo>
                    <a:pt x="901" y="3719"/>
                  </a:lnTo>
                  <a:lnTo>
                    <a:pt x="918" y="3767"/>
                  </a:lnTo>
                  <a:lnTo>
                    <a:pt x="960" y="3811"/>
                  </a:lnTo>
                  <a:lnTo>
                    <a:pt x="947" y="3881"/>
                  </a:lnTo>
                  <a:lnTo>
                    <a:pt x="886" y="3937"/>
                  </a:lnTo>
                  <a:lnTo>
                    <a:pt x="874" y="3987"/>
                  </a:lnTo>
                  <a:lnTo>
                    <a:pt x="836" y="4053"/>
                  </a:lnTo>
                  <a:lnTo>
                    <a:pt x="834" y="4170"/>
                  </a:lnTo>
                  <a:lnTo>
                    <a:pt x="851" y="4230"/>
                  </a:lnTo>
                  <a:lnTo>
                    <a:pt x="945" y="4312"/>
                  </a:lnTo>
                  <a:lnTo>
                    <a:pt x="1007" y="4360"/>
                  </a:lnTo>
                  <a:lnTo>
                    <a:pt x="999" y="4373"/>
                  </a:lnTo>
                  <a:lnTo>
                    <a:pt x="919" y="4385"/>
                  </a:lnTo>
                  <a:lnTo>
                    <a:pt x="831" y="4364"/>
                  </a:lnTo>
                  <a:lnTo>
                    <a:pt x="761" y="4346"/>
                  </a:lnTo>
                  <a:lnTo>
                    <a:pt x="691" y="4324"/>
                  </a:lnTo>
                  <a:lnTo>
                    <a:pt x="691" y="4277"/>
                  </a:lnTo>
                  <a:lnTo>
                    <a:pt x="681" y="4218"/>
                  </a:lnTo>
                  <a:lnTo>
                    <a:pt x="595" y="4106"/>
                  </a:lnTo>
                  <a:lnTo>
                    <a:pt x="568" y="4031"/>
                  </a:lnTo>
                  <a:lnTo>
                    <a:pt x="551" y="3973"/>
                  </a:lnTo>
                  <a:lnTo>
                    <a:pt x="551" y="3928"/>
                  </a:lnTo>
                  <a:lnTo>
                    <a:pt x="558" y="3891"/>
                  </a:lnTo>
                  <a:lnTo>
                    <a:pt x="553" y="3836"/>
                  </a:lnTo>
                  <a:lnTo>
                    <a:pt x="530" y="3661"/>
                  </a:lnTo>
                  <a:lnTo>
                    <a:pt x="512" y="3640"/>
                  </a:lnTo>
                  <a:lnTo>
                    <a:pt x="509" y="3513"/>
                  </a:lnTo>
                  <a:lnTo>
                    <a:pt x="499" y="3405"/>
                  </a:lnTo>
                  <a:lnTo>
                    <a:pt x="502" y="3302"/>
                  </a:lnTo>
                  <a:lnTo>
                    <a:pt x="535" y="3169"/>
                  </a:lnTo>
                  <a:lnTo>
                    <a:pt x="486" y="3181"/>
                  </a:lnTo>
                  <a:lnTo>
                    <a:pt x="502" y="3105"/>
                  </a:lnTo>
                  <a:lnTo>
                    <a:pt x="499" y="2991"/>
                  </a:lnTo>
                  <a:lnTo>
                    <a:pt x="499" y="2908"/>
                  </a:lnTo>
                  <a:lnTo>
                    <a:pt x="535" y="2801"/>
                  </a:lnTo>
                  <a:lnTo>
                    <a:pt x="559" y="2741"/>
                  </a:lnTo>
                  <a:lnTo>
                    <a:pt x="585" y="2661"/>
                  </a:lnTo>
                  <a:lnTo>
                    <a:pt x="546" y="2412"/>
                  </a:lnTo>
                  <a:lnTo>
                    <a:pt x="546" y="2248"/>
                  </a:lnTo>
                  <a:lnTo>
                    <a:pt x="551" y="2175"/>
                  </a:lnTo>
                  <a:lnTo>
                    <a:pt x="546" y="2042"/>
                  </a:lnTo>
                  <a:lnTo>
                    <a:pt x="546" y="1990"/>
                  </a:lnTo>
                  <a:lnTo>
                    <a:pt x="530" y="1901"/>
                  </a:lnTo>
                  <a:lnTo>
                    <a:pt x="463" y="1823"/>
                  </a:lnTo>
                  <a:lnTo>
                    <a:pt x="398" y="1775"/>
                  </a:lnTo>
                  <a:lnTo>
                    <a:pt x="336" y="1723"/>
                  </a:lnTo>
                  <a:lnTo>
                    <a:pt x="273" y="1638"/>
                  </a:lnTo>
                  <a:lnTo>
                    <a:pt x="243" y="1566"/>
                  </a:lnTo>
                  <a:lnTo>
                    <a:pt x="206" y="1472"/>
                  </a:lnTo>
                  <a:lnTo>
                    <a:pt x="136" y="1358"/>
                  </a:lnTo>
                  <a:lnTo>
                    <a:pt x="107" y="1242"/>
                  </a:lnTo>
                  <a:lnTo>
                    <a:pt x="43" y="1127"/>
                  </a:lnTo>
                  <a:lnTo>
                    <a:pt x="0" y="1090"/>
                  </a:lnTo>
                  <a:lnTo>
                    <a:pt x="12" y="1038"/>
                  </a:lnTo>
                  <a:lnTo>
                    <a:pt x="67" y="980"/>
                  </a:lnTo>
                  <a:lnTo>
                    <a:pt x="82" y="926"/>
                  </a:lnTo>
                  <a:lnTo>
                    <a:pt x="38" y="914"/>
                  </a:lnTo>
                  <a:lnTo>
                    <a:pt x="22" y="882"/>
                  </a:lnTo>
                  <a:lnTo>
                    <a:pt x="56" y="806"/>
                  </a:lnTo>
                  <a:lnTo>
                    <a:pt x="43" y="699"/>
                  </a:lnTo>
                  <a:lnTo>
                    <a:pt x="48" y="683"/>
                  </a:lnTo>
                  <a:lnTo>
                    <a:pt x="67" y="676"/>
                  </a:lnTo>
                  <a:lnTo>
                    <a:pt x="92" y="694"/>
                  </a:lnTo>
                  <a:lnTo>
                    <a:pt x="124" y="647"/>
                  </a:lnTo>
                  <a:lnTo>
                    <a:pt x="147" y="530"/>
                  </a:lnTo>
                  <a:lnTo>
                    <a:pt x="186" y="422"/>
                  </a:lnTo>
                  <a:lnTo>
                    <a:pt x="209" y="22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" name="Freeform 61"/>
            <p:cNvSpPr>
              <a:spLocks/>
            </p:cNvSpPr>
            <p:nvPr/>
          </p:nvSpPr>
          <p:spPr bwMode="ltGray">
            <a:xfrm>
              <a:off x="1365" y="830"/>
              <a:ext cx="80" cy="105"/>
            </a:xfrm>
            <a:custGeom>
              <a:avLst/>
              <a:gdLst>
                <a:gd name="T0" fmla="*/ 0 w 240"/>
                <a:gd name="T1" fmla="*/ 0 h 317"/>
                <a:gd name="T2" fmla="*/ 0 w 240"/>
                <a:gd name="T3" fmla="*/ 0 h 317"/>
                <a:gd name="T4" fmla="*/ 0 w 240"/>
                <a:gd name="T5" fmla="*/ 0 h 317"/>
                <a:gd name="T6" fmla="*/ 0 w 240"/>
                <a:gd name="T7" fmla="*/ 0 h 317"/>
                <a:gd name="T8" fmla="*/ 0 w 240"/>
                <a:gd name="T9" fmla="*/ 0 h 317"/>
                <a:gd name="T10" fmla="*/ 0 w 240"/>
                <a:gd name="T11" fmla="*/ 0 h 317"/>
                <a:gd name="T12" fmla="*/ 0 w 240"/>
                <a:gd name="T13" fmla="*/ 0 h 317"/>
                <a:gd name="T14" fmla="*/ 0 w 240"/>
                <a:gd name="T15" fmla="*/ 0 h 317"/>
                <a:gd name="T16" fmla="*/ 0 w 240"/>
                <a:gd name="T17" fmla="*/ 0 h 317"/>
                <a:gd name="T18" fmla="*/ 0 w 240"/>
                <a:gd name="T19" fmla="*/ 0 h 317"/>
                <a:gd name="T20" fmla="*/ 0 w 240"/>
                <a:gd name="T21" fmla="*/ 0 h 317"/>
                <a:gd name="T22" fmla="*/ 0 w 240"/>
                <a:gd name="T23" fmla="*/ 0 h 317"/>
                <a:gd name="T24" fmla="*/ 0 w 240"/>
                <a:gd name="T25" fmla="*/ 0 h 317"/>
                <a:gd name="T26" fmla="*/ 0 w 240"/>
                <a:gd name="T27" fmla="*/ 0 h 317"/>
                <a:gd name="T28" fmla="*/ 0 w 240"/>
                <a:gd name="T29" fmla="*/ 0 h 317"/>
                <a:gd name="T30" fmla="*/ 0 w 240"/>
                <a:gd name="T31" fmla="*/ 0 h 317"/>
                <a:gd name="T32" fmla="*/ 0 w 240"/>
                <a:gd name="T33" fmla="*/ 0 h 317"/>
                <a:gd name="T34" fmla="*/ 0 w 240"/>
                <a:gd name="T35" fmla="*/ 0 h 317"/>
                <a:gd name="T36" fmla="*/ 0 w 240"/>
                <a:gd name="T37" fmla="*/ 0 h 317"/>
                <a:gd name="T38" fmla="*/ 0 w 240"/>
                <a:gd name="T39" fmla="*/ 0 h 3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0"/>
                <a:gd name="T61" fmla="*/ 0 h 317"/>
                <a:gd name="T62" fmla="*/ 240 w 240"/>
                <a:gd name="T63" fmla="*/ 317 h 3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0" h="317">
                  <a:moveTo>
                    <a:pt x="207" y="233"/>
                  </a:moveTo>
                  <a:lnTo>
                    <a:pt x="165" y="252"/>
                  </a:lnTo>
                  <a:lnTo>
                    <a:pt x="152" y="279"/>
                  </a:lnTo>
                  <a:lnTo>
                    <a:pt x="124" y="317"/>
                  </a:lnTo>
                  <a:lnTo>
                    <a:pt x="94" y="274"/>
                  </a:lnTo>
                  <a:lnTo>
                    <a:pt x="29" y="233"/>
                  </a:lnTo>
                  <a:lnTo>
                    <a:pt x="0" y="175"/>
                  </a:lnTo>
                  <a:lnTo>
                    <a:pt x="4" y="127"/>
                  </a:lnTo>
                  <a:lnTo>
                    <a:pt x="73" y="111"/>
                  </a:lnTo>
                  <a:lnTo>
                    <a:pt x="59" y="99"/>
                  </a:lnTo>
                  <a:lnTo>
                    <a:pt x="39" y="65"/>
                  </a:lnTo>
                  <a:lnTo>
                    <a:pt x="59" y="47"/>
                  </a:lnTo>
                  <a:lnTo>
                    <a:pt x="124" y="15"/>
                  </a:lnTo>
                  <a:lnTo>
                    <a:pt x="191" y="0"/>
                  </a:lnTo>
                  <a:lnTo>
                    <a:pt x="240" y="40"/>
                  </a:lnTo>
                  <a:lnTo>
                    <a:pt x="240" y="95"/>
                  </a:lnTo>
                  <a:lnTo>
                    <a:pt x="207" y="141"/>
                  </a:lnTo>
                  <a:lnTo>
                    <a:pt x="240" y="169"/>
                  </a:lnTo>
                  <a:lnTo>
                    <a:pt x="213" y="227"/>
                  </a:lnTo>
                  <a:lnTo>
                    <a:pt x="207" y="23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" name="Freeform 62"/>
            <p:cNvSpPr>
              <a:spLocks/>
            </p:cNvSpPr>
            <p:nvPr/>
          </p:nvSpPr>
          <p:spPr bwMode="ltGray">
            <a:xfrm>
              <a:off x="794" y="1358"/>
              <a:ext cx="25" cy="31"/>
            </a:xfrm>
            <a:custGeom>
              <a:avLst/>
              <a:gdLst>
                <a:gd name="T0" fmla="*/ 0 w 76"/>
                <a:gd name="T1" fmla="*/ 0 h 92"/>
                <a:gd name="T2" fmla="*/ 0 w 76"/>
                <a:gd name="T3" fmla="*/ 0 h 92"/>
                <a:gd name="T4" fmla="*/ 0 w 76"/>
                <a:gd name="T5" fmla="*/ 0 h 92"/>
                <a:gd name="T6" fmla="*/ 0 w 76"/>
                <a:gd name="T7" fmla="*/ 0 h 92"/>
                <a:gd name="T8" fmla="*/ 0 w 76"/>
                <a:gd name="T9" fmla="*/ 0 h 92"/>
                <a:gd name="T10" fmla="*/ 0 w 76"/>
                <a:gd name="T11" fmla="*/ 0 h 92"/>
                <a:gd name="T12" fmla="*/ 0 w 76"/>
                <a:gd name="T13" fmla="*/ 0 h 92"/>
                <a:gd name="T14" fmla="*/ 0 w 76"/>
                <a:gd name="T15" fmla="*/ 0 h 92"/>
                <a:gd name="T16" fmla="*/ 0 w 76"/>
                <a:gd name="T17" fmla="*/ 0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2"/>
                <a:gd name="T29" fmla="*/ 76 w 76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2">
                  <a:moveTo>
                    <a:pt x="68" y="36"/>
                  </a:moveTo>
                  <a:lnTo>
                    <a:pt x="50" y="0"/>
                  </a:lnTo>
                  <a:lnTo>
                    <a:pt x="16" y="0"/>
                  </a:lnTo>
                  <a:lnTo>
                    <a:pt x="0" y="71"/>
                  </a:lnTo>
                  <a:lnTo>
                    <a:pt x="21" y="92"/>
                  </a:lnTo>
                  <a:lnTo>
                    <a:pt x="64" y="92"/>
                  </a:lnTo>
                  <a:lnTo>
                    <a:pt x="75" y="80"/>
                  </a:lnTo>
                  <a:lnTo>
                    <a:pt x="76" y="41"/>
                  </a:lnTo>
                  <a:lnTo>
                    <a:pt x="68" y="3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Freeform 63"/>
            <p:cNvSpPr>
              <a:spLocks/>
            </p:cNvSpPr>
            <p:nvPr/>
          </p:nvSpPr>
          <p:spPr bwMode="ltGray">
            <a:xfrm>
              <a:off x="1681" y="1008"/>
              <a:ext cx="33" cy="34"/>
            </a:xfrm>
            <a:custGeom>
              <a:avLst/>
              <a:gdLst>
                <a:gd name="T0" fmla="*/ 0 w 100"/>
                <a:gd name="T1" fmla="*/ 0 h 102"/>
                <a:gd name="T2" fmla="*/ 0 w 100"/>
                <a:gd name="T3" fmla="*/ 0 h 102"/>
                <a:gd name="T4" fmla="*/ 0 w 100"/>
                <a:gd name="T5" fmla="*/ 0 h 102"/>
                <a:gd name="T6" fmla="*/ 0 w 100"/>
                <a:gd name="T7" fmla="*/ 0 h 102"/>
                <a:gd name="T8" fmla="*/ 0 w 100"/>
                <a:gd name="T9" fmla="*/ 0 h 102"/>
                <a:gd name="T10" fmla="*/ 0 w 100"/>
                <a:gd name="T11" fmla="*/ 0 h 102"/>
                <a:gd name="T12" fmla="*/ 0 w 100"/>
                <a:gd name="T13" fmla="*/ 0 h 102"/>
                <a:gd name="T14" fmla="*/ 0 w 100"/>
                <a:gd name="T15" fmla="*/ 0 h 102"/>
                <a:gd name="T16" fmla="*/ 0 w 100"/>
                <a:gd name="T17" fmla="*/ 0 h 102"/>
                <a:gd name="T18" fmla="*/ 0 w 100"/>
                <a:gd name="T19" fmla="*/ 0 h 10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0"/>
                <a:gd name="T31" fmla="*/ 0 h 102"/>
                <a:gd name="T32" fmla="*/ 100 w 100"/>
                <a:gd name="T33" fmla="*/ 102 h 10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0" h="102">
                  <a:moveTo>
                    <a:pt x="100" y="34"/>
                  </a:moveTo>
                  <a:lnTo>
                    <a:pt x="71" y="23"/>
                  </a:lnTo>
                  <a:lnTo>
                    <a:pt x="58" y="0"/>
                  </a:lnTo>
                  <a:lnTo>
                    <a:pt x="8" y="21"/>
                  </a:lnTo>
                  <a:lnTo>
                    <a:pt x="0" y="66"/>
                  </a:lnTo>
                  <a:lnTo>
                    <a:pt x="25" y="102"/>
                  </a:lnTo>
                  <a:lnTo>
                    <a:pt x="46" y="89"/>
                  </a:lnTo>
                  <a:lnTo>
                    <a:pt x="94" y="82"/>
                  </a:lnTo>
                  <a:lnTo>
                    <a:pt x="100" y="44"/>
                  </a:lnTo>
                  <a:lnTo>
                    <a:pt x="100" y="3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Freeform 64"/>
            <p:cNvSpPr>
              <a:spLocks/>
            </p:cNvSpPr>
            <p:nvPr/>
          </p:nvSpPr>
          <p:spPr bwMode="ltGray">
            <a:xfrm>
              <a:off x="1372" y="749"/>
              <a:ext cx="78" cy="64"/>
            </a:xfrm>
            <a:custGeom>
              <a:avLst/>
              <a:gdLst>
                <a:gd name="T0" fmla="*/ 0 w 235"/>
                <a:gd name="T1" fmla="*/ 0 h 193"/>
                <a:gd name="T2" fmla="*/ 0 w 235"/>
                <a:gd name="T3" fmla="*/ 0 h 193"/>
                <a:gd name="T4" fmla="*/ 0 w 235"/>
                <a:gd name="T5" fmla="*/ 0 h 193"/>
                <a:gd name="T6" fmla="*/ 0 w 235"/>
                <a:gd name="T7" fmla="*/ 0 h 193"/>
                <a:gd name="T8" fmla="*/ 0 w 235"/>
                <a:gd name="T9" fmla="*/ 0 h 193"/>
                <a:gd name="T10" fmla="*/ 0 w 235"/>
                <a:gd name="T11" fmla="*/ 0 h 193"/>
                <a:gd name="T12" fmla="*/ 0 w 235"/>
                <a:gd name="T13" fmla="*/ 0 h 193"/>
                <a:gd name="T14" fmla="*/ 0 w 235"/>
                <a:gd name="T15" fmla="*/ 0 h 193"/>
                <a:gd name="T16" fmla="*/ 0 w 235"/>
                <a:gd name="T17" fmla="*/ 0 h 193"/>
                <a:gd name="T18" fmla="*/ 0 w 235"/>
                <a:gd name="T19" fmla="*/ 0 h 193"/>
                <a:gd name="T20" fmla="*/ 0 w 235"/>
                <a:gd name="T21" fmla="*/ 0 h 193"/>
                <a:gd name="T22" fmla="*/ 0 w 235"/>
                <a:gd name="T23" fmla="*/ 0 h 19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5"/>
                <a:gd name="T37" fmla="*/ 0 h 193"/>
                <a:gd name="T38" fmla="*/ 235 w 235"/>
                <a:gd name="T39" fmla="*/ 193 h 19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5" h="193">
                  <a:moveTo>
                    <a:pt x="0" y="123"/>
                  </a:moveTo>
                  <a:lnTo>
                    <a:pt x="37" y="61"/>
                  </a:lnTo>
                  <a:lnTo>
                    <a:pt x="71" y="66"/>
                  </a:lnTo>
                  <a:lnTo>
                    <a:pt x="130" y="23"/>
                  </a:lnTo>
                  <a:lnTo>
                    <a:pt x="202" y="0"/>
                  </a:lnTo>
                  <a:lnTo>
                    <a:pt x="221" y="25"/>
                  </a:lnTo>
                  <a:lnTo>
                    <a:pt x="235" y="111"/>
                  </a:lnTo>
                  <a:lnTo>
                    <a:pt x="221" y="157"/>
                  </a:lnTo>
                  <a:lnTo>
                    <a:pt x="154" y="193"/>
                  </a:lnTo>
                  <a:lnTo>
                    <a:pt x="81" y="193"/>
                  </a:lnTo>
                  <a:lnTo>
                    <a:pt x="37" y="116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Freeform 65"/>
            <p:cNvSpPr>
              <a:spLocks/>
            </p:cNvSpPr>
            <p:nvPr/>
          </p:nvSpPr>
          <p:spPr bwMode="ltGray">
            <a:xfrm>
              <a:off x="1593" y="2181"/>
              <a:ext cx="95" cy="51"/>
            </a:xfrm>
            <a:custGeom>
              <a:avLst/>
              <a:gdLst>
                <a:gd name="T0" fmla="*/ 0 w 284"/>
                <a:gd name="T1" fmla="*/ 0 h 153"/>
                <a:gd name="T2" fmla="*/ 0 w 284"/>
                <a:gd name="T3" fmla="*/ 0 h 153"/>
                <a:gd name="T4" fmla="*/ 0 w 284"/>
                <a:gd name="T5" fmla="*/ 0 h 153"/>
                <a:gd name="T6" fmla="*/ 0 w 284"/>
                <a:gd name="T7" fmla="*/ 0 h 153"/>
                <a:gd name="T8" fmla="*/ 0 w 284"/>
                <a:gd name="T9" fmla="*/ 0 h 153"/>
                <a:gd name="T10" fmla="*/ 0 w 284"/>
                <a:gd name="T11" fmla="*/ 0 h 153"/>
                <a:gd name="T12" fmla="*/ 0 w 284"/>
                <a:gd name="T13" fmla="*/ 0 h 153"/>
                <a:gd name="T14" fmla="*/ 0 w 284"/>
                <a:gd name="T15" fmla="*/ 0 h 153"/>
                <a:gd name="T16" fmla="*/ 0 w 284"/>
                <a:gd name="T17" fmla="*/ 0 h 153"/>
                <a:gd name="T18" fmla="*/ 0 w 284"/>
                <a:gd name="T19" fmla="*/ 0 h 153"/>
                <a:gd name="T20" fmla="*/ 0 w 284"/>
                <a:gd name="T21" fmla="*/ 0 h 153"/>
                <a:gd name="T22" fmla="*/ 0 w 284"/>
                <a:gd name="T23" fmla="*/ 0 h 153"/>
                <a:gd name="T24" fmla="*/ 0 w 284"/>
                <a:gd name="T25" fmla="*/ 0 h 153"/>
                <a:gd name="T26" fmla="*/ 0 w 284"/>
                <a:gd name="T27" fmla="*/ 0 h 153"/>
                <a:gd name="T28" fmla="*/ 0 w 284"/>
                <a:gd name="T29" fmla="*/ 0 h 153"/>
                <a:gd name="T30" fmla="*/ 0 w 284"/>
                <a:gd name="T31" fmla="*/ 0 h 15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84"/>
                <a:gd name="T49" fmla="*/ 0 h 153"/>
                <a:gd name="T50" fmla="*/ 284 w 284"/>
                <a:gd name="T51" fmla="*/ 153 h 15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84" h="153">
                  <a:moveTo>
                    <a:pt x="30" y="6"/>
                  </a:moveTo>
                  <a:lnTo>
                    <a:pt x="53" y="0"/>
                  </a:lnTo>
                  <a:lnTo>
                    <a:pt x="90" y="24"/>
                  </a:lnTo>
                  <a:lnTo>
                    <a:pt x="160" y="6"/>
                  </a:lnTo>
                  <a:lnTo>
                    <a:pt x="214" y="18"/>
                  </a:lnTo>
                  <a:lnTo>
                    <a:pt x="240" y="76"/>
                  </a:lnTo>
                  <a:lnTo>
                    <a:pt x="284" y="103"/>
                  </a:lnTo>
                  <a:lnTo>
                    <a:pt x="275" y="122"/>
                  </a:lnTo>
                  <a:lnTo>
                    <a:pt x="164" y="127"/>
                  </a:lnTo>
                  <a:lnTo>
                    <a:pt x="141" y="151"/>
                  </a:lnTo>
                  <a:lnTo>
                    <a:pt x="111" y="153"/>
                  </a:lnTo>
                  <a:lnTo>
                    <a:pt x="90" y="127"/>
                  </a:lnTo>
                  <a:lnTo>
                    <a:pt x="0" y="117"/>
                  </a:lnTo>
                  <a:lnTo>
                    <a:pt x="1" y="80"/>
                  </a:lnTo>
                  <a:lnTo>
                    <a:pt x="30" y="68"/>
                  </a:lnTo>
                  <a:lnTo>
                    <a:pt x="30" y="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Freeform 66"/>
            <p:cNvSpPr>
              <a:spLocks/>
            </p:cNvSpPr>
            <p:nvPr/>
          </p:nvSpPr>
          <p:spPr bwMode="ltGray">
            <a:xfrm>
              <a:off x="1440" y="429"/>
              <a:ext cx="23" cy="8"/>
            </a:xfrm>
            <a:custGeom>
              <a:avLst/>
              <a:gdLst>
                <a:gd name="T0" fmla="*/ 0 w 71"/>
                <a:gd name="T1" fmla="*/ 0 h 25"/>
                <a:gd name="T2" fmla="*/ 0 w 71"/>
                <a:gd name="T3" fmla="*/ 0 h 25"/>
                <a:gd name="T4" fmla="*/ 0 w 71"/>
                <a:gd name="T5" fmla="*/ 0 h 25"/>
                <a:gd name="T6" fmla="*/ 0 w 71"/>
                <a:gd name="T7" fmla="*/ 0 h 25"/>
                <a:gd name="T8" fmla="*/ 0 w 71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"/>
                <a:gd name="T16" fmla="*/ 0 h 25"/>
                <a:gd name="T17" fmla="*/ 71 w 71"/>
                <a:gd name="T18" fmla="*/ 25 h 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" h="25">
                  <a:moveTo>
                    <a:pt x="0" y="0"/>
                  </a:moveTo>
                  <a:lnTo>
                    <a:pt x="24" y="0"/>
                  </a:lnTo>
                  <a:lnTo>
                    <a:pt x="71" y="25"/>
                  </a:lnTo>
                  <a:lnTo>
                    <a:pt x="56" y="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" name="Freeform 67"/>
            <p:cNvSpPr>
              <a:spLocks/>
            </p:cNvSpPr>
            <p:nvPr/>
          </p:nvSpPr>
          <p:spPr bwMode="ltGray">
            <a:xfrm>
              <a:off x="1462" y="620"/>
              <a:ext cx="25" cy="24"/>
            </a:xfrm>
            <a:custGeom>
              <a:avLst/>
              <a:gdLst>
                <a:gd name="T0" fmla="*/ 0 w 75"/>
                <a:gd name="T1" fmla="*/ 0 h 71"/>
                <a:gd name="T2" fmla="*/ 0 w 75"/>
                <a:gd name="T3" fmla="*/ 0 h 71"/>
                <a:gd name="T4" fmla="*/ 0 w 75"/>
                <a:gd name="T5" fmla="*/ 0 h 71"/>
                <a:gd name="T6" fmla="*/ 0 w 75"/>
                <a:gd name="T7" fmla="*/ 0 h 71"/>
                <a:gd name="T8" fmla="*/ 0 w 75"/>
                <a:gd name="T9" fmla="*/ 0 h 71"/>
                <a:gd name="T10" fmla="*/ 0 w 75"/>
                <a:gd name="T11" fmla="*/ 0 h 71"/>
                <a:gd name="T12" fmla="*/ 0 w 75"/>
                <a:gd name="T13" fmla="*/ 0 h 71"/>
                <a:gd name="T14" fmla="*/ 0 w 75"/>
                <a:gd name="T15" fmla="*/ 0 h 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5"/>
                <a:gd name="T25" fmla="*/ 0 h 71"/>
                <a:gd name="T26" fmla="*/ 75 w 75"/>
                <a:gd name="T27" fmla="*/ 71 h 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5" h="71">
                  <a:moveTo>
                    <a:pt x="0" y="34"/>
                  </a:moveTo>
                  <a:lnTo>
                    <a:pt x="8" y="8"/>
                  </a:lnTo>
                  <a:lnTo>
                    <a:pt x="53" y="0"/>
                  </a:lnTo>
                  <a:lnTo>
                    <a:pt x="62" y="8"/>
                  </a:lnTo>
                  <a:lnTo>
                    <a:pt x="75" y="45"/>
                  </a:lnTo>
                  <a:lnTo>
                    <a:pt x="44" y="71"/>
                  </a:lnTo>
                  <a:lnTo>
                    <a:pt x="18" y="7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8" name="Freeform 68"/>
            <p:cNvSpPr>
              <a:spLocks/>
            </p:cNvSpPr>
            <p:nvPr/>
          </p:nvSpPr>
          <p:spPr bwMode="ltGray">
            <a:xfrm>
              <a:off x="1463" y="666"/>
              <a:ext cx="40" cy="36"/>
            </a:xfrm>
            <a:custGeom>
              <a:avLst/>
              <a:gdLst>
                <a:gd name="T0" fmla="*/ 0 w 118"/>
                <a:gd name="T1" fmla="*/ 0 h 106"/>
                <a:gd name="T2" fmla="*/ 0 w 118"/>
                <a:gd name="T3" fmla="*/ 0 h 106"/>
                <a:gd name="T4" fmla="*/ 0 w 118"/>
                <a:gd name="T5" fmla="*/ 0 h 106"/>
                <a:gd name="T6" fmla="*/ 0 w 118"/>
                <a:gd name="T7" fmla="*/ 0 h 106"/>
                <a:gd name="T8" fmla="*/ 0 w 118"/>
                <a:gd name="T9" fmla="*/ 0 h 106"/>
                <a:gd name="T10" fmla="*/ 0 w 118"/>
                <a:gd name="T11" fmla="*/ 0 h 106"/>
                <a:gd name="T12" fmla="*/ 0 w 118"/>
                <a:gd name="T13" fmla="*/ 0 h 106"/>
                <a:gd name="T14" fmla="*/ 0 w 118"/>
                <a:gd name="T15" fmla="*/ 0 h 106"/>
                <a:gd name="T16" fmla="*/ 0 w 118"/>
                <a:gd name="T17" fmla="*/ 0 h 106"/>
                <a:gd name="T18" fmla="*/ 0 w 118"/>
                <a:gd name="T19" fmla="*/ 0 h 106"/>
                <a:gd name="T20" fmla="*/ 0 w 118"/>
                <a:gd name="T21" fmla="*/ 0 h 106"/>
                <a:gd name="T22" fmla="*/ 0 w 118"/>
                <a:gd name="T23" fmla="*/ 0 h 1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18"/>
                <a:gd name="T37" fmla="*/ 0 h 106"/>
                <a:gd name="T38" fmla="*/ 118 w 118"/>
                <a:gd name="T39" fmla="*/ 106 h 1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18" h="106">
                  <a:moveTo>
                    <a:pt x="0" y="35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110" y="35"/>
                  </a:lnTo>
                  <a:lnTo>
                    <a:pt x="118" y="49"/>
                  </a:lnTo>
                  <a:lnTo>
                    <a:pt x="118" y="57"/>
                  </a:lnTo>
                  <a:lnTo>
                    <a:pt x="98" y="94"/>
                  </a:lnTo>
                  <a:lnTo>
                    <a:pt x="39" y="106"/>
                  </a:lnTo>
                  <a:lnTo>
                    <a:pt x="35" y="80"/>
                  </a:lnTo>
                  <a:lnTo>
                    <a:pt x="29" y="57"/>
                  </a:lnTo>
                  <a:lnTo>
                    <a:pt x="16" y="43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ltGray">
            <a:xfrm>
              <a:off x="1518" y="2206"/>
              <a:ext cx="41" cy="29"/>
            </a:xfrm>
            <a:custGeom>
              <a:avLst/>
              <a:gdLst>
                <a:gd name="T0" fmla="*/ 0 w 123"/>
                <a:gd name="T1" fmla="*/ 0 h 87"/>
                <a:gd name="T2" fmla="*/ 0 w 123"/>
                <a:gd name="T3" fmla="*/ 0 h 87"/>
                <a:gd name="T4" fmla="*/ 0 w 123"/>
                <a:gd name="T5" fmla="*/ 0 h 87"/>
                <a:gd name="T6" fmla="*/ 0 w 123"/>
                <a:gd name="T7" fmla="*/ 0 h 87"/>
                <a:gd name="T8" fmla="*/ 0 w 123"/>
                <a:gd name="T9" fmla="*/ 0 h 87"/>
                <a:gd name="T10" fmla="*/ 0 w 123"/>
                <a:gd name="T11" fmla="*/ 0 h 87"/>
                <a:gd name="T12" fmla="*/ 0 w 123"/>
                <a:gd name="T13" fmla="*/ 0 h 87"/>
                <a:gd name="T14" fmla="*/ 0 w 123"/>
                <a:gd name="T15" fmla="*/ 0 h 87"/>
                <a:gd name="T16" fmla="*/ 0 w 123"/>
                <a:gd name="T17" fmla="*/ 0 h 87"/>
                <a:gd name="T18" fmla="*/ 0 w 123"/>
                <a:gd name="T19" fmla="*/ 0 h 8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"/>
                <a:gd name="T31" fmla="*/ 0 h 87"/>
                <a:gd name="T32" fmla="*/ 123 w 123"/>
                <a:gd name="T33" fmla="*/ 87 h 8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" h="87">
                  <a:moveTo>
                    <a:pt x="0" y="43"/>
                  </a:moveTo>
                  <a:lnTo>
                    <a:pt x="21" y="0"/>
                  </a:lnTo>
                  <a:lnTo>
                    <a:pt x="42" y="3"/>
                  </a:lnTo>
                  <a:lnTo>
                    <a:pt x="109" y="26"/>
                  </a:lnTo>
                  <a:lnTo>
                    <a:pt x="117" y="36"/>
                  </a:lnTo>
                  <a:lnTo>
                    <a:pt x="123" y="76"/>
                  </a:lnTo>
                  <a:lnTo>
                    <a:pt x="92" y="87"/>
                  </a:lnTo>
                  <a:lnTo>
                    <a:pt x="60" y="60"/>
                  </a:lnTo>
                  <a:lnTo>
                    <a:pt x="13" y="62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ltGray">
            <a:xfrm>
              <a:off x="1521" y="2076"/>
              <a:ext cx="23" cy="29"/>
            </a:xfrm>
            <a:custGeom>
              <a:avLst/>
              <a:gdLst>
                <a:gd name="T0" fmla="*/ 0 w 70"/>
                <a:gd name="T1" fmla="*/ 0 h 87"/>
                <a:gd name="T2" fmla="*/ 0 w 70"/>
                <a:gd name="T3" fmla="*/ 0 h 87"/>
                <a:gd name="T4" fmla="*/ 0 w 70"/>
                <a:gd name="T5" fmla="*/ 0 h 87"/>
                <a:gd name="T6" fmla="*/ 0 w 70"/>
                <a:gd name="T7" fmla="*/ 0 h 87"/>
                <a:gd name="T8" fmla="*/ 0 w 70"/>
                <a:gd name="T9" fmla="*/ 0 h 87"/>
                <a:gd name="T10" fmla="*/ 0 w 70"/>
                <a:gd name="T11" fmla="*/ 0 h 87"/>
                <a:gd name="T12" fmla="*/ 0 w 70"/>
                <a:gd name="T13" fmla="*/ 0 h 87"/>
                <a:gd name="T14" fmla="*/ 0 w 70"/>
                <a:gd name="T15" fmla="*/ 0 h 8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87"/>
                <a:gd name="T26" fmla="*/ 70 w 70"/>
                <a:gd name="T27" fmla="*/ 87 h 8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87">
                  <a:moveTo>
                    <a:pt x="0" y="26"/>
                  </a:moveTo>
                  <a:lnTo>
                    <a:pt x="23" y="0"/>
                  </a:lnTo>
                  <a:lnTo>
                    <a:pt x="34" y="0"/>
                  </a:lnTo>
                  <a:lnTo>
                    <a:pt x="57" y="48"/>
                  </a:lnTo>
                  <a:lnTo>
                    <a:pt x="70" y="87"/>
                  </a:lnTo>
                  <a:lnTo>
                    <a:pt x="44" y="87"/>
                  </a:lnTo>
                  <a:lnTo>
                    <a:pt x="11" y="7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ltGray">
            <a:xfrm>
              <a:off x="1551" y="2044"/>
              <a:ext cx="11" cy="17"/>
            </a:xfrm>
            <a:custGeom>
              <a:avLst/>
              <a:gdLst>
                <a:gd name="T0" fmla="*/ 0 w 32"/>
                <a:gd name="T1" fmla="*/ 0 h 51"/>
                <a:gd name="T2" fmla="*/ 0 w 32"/>
                <a:gd name="T3" fmla="*/ 0 h 51"/>
                <a:gd name="T4" fmla="*/ 0 w 32"/>
                <a:gd name="T5" fmla="*/ 0 h 51"/>
                <a:gd name="T6" fmla="*/ 0 w 32"/>
                <a:gd name="T7" fmla="*/ 0 h 51"/>
                <a:gd name="T8" fmla="*/ 0 w 32"/>
                <a:gd name="T9" fmla="*/ 0 h 51"/>
                <a:gd name="T10" fmla="*/ 0 w 32"/>
                <a:gd name="T11" fmla="*/ 0 h 51"/>
                <a:gd name="T12" fmla="*/ 0 w 32"/>
                <a:gd name="T13" fmla="*/ 0 h 5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51"/>
                <a:gd name="T23" fmla="*/ 32 w 32"/>
                <a:gd name="T24" fmla="*/ 51 h 5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51">
                  <a:moveTo>
                    <a:pt x="0" y="37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32" y="37"/>
                  </a:lnTo>
                  <a:lnTo>
                    <a:pt x="22" y="51"/>
                  </a:lnTo>
                  <a:lnTo>
                    <a:pt x="10" y="51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" name="Freeform 72"/>
            <p:cNvSpPr>
              <a:spLocks/>
            </p:cNvSpPr>
            <p:nvPr/>
          </p:nvSpPr>
          <p:spPr bwMode="ltGray">
            <a:xfrm>
              <a:off x="1559" y="2101"/>
              <a:ext cx="10" cy="16"/>
            </a:xfrm>
            <a:custGeom>
              <a:avLst/>
              <a:gdLst>
                <a:gd name="T0" fmla="*/ 0 w 31"/>
                <a:gd name="T1" fmla="*/ 0 h 49"/>
                <a:gd name="T2" fmla="*/ 0 w 31"/>
                <a:gd name="T3" fmla="*/ 0 h 49"/>
                <a:gd name="T4" fmla="*/ 0 w 31"/>
                <a:gd name="T5" fmla="*/ 0 h 49"/>
                <a:gd name="T6" fmla="*/ 0 w 31"/>
                <a:gd name="T7" fmla="*/ 0 h 49"/>
                <a:gd name="T8" fmla="*/ 0 w 31"/>
                <a:gd name="T9" fmla="*/ 0 h 49"/>
                <a:gd name="T10" fmla="*/ 0 w 31"/>
                <a:gd name="T11" fmla="*/ 0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9"/>
                <a:gd name="T20" fmla="*/ 31 w 31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9">
                  <a:moveTo>
                    <a:pt x="0" y="38"/>
                  </a:moveTo>
                  <a:lnTo>
                    <a:pt x="21" y="0"/>
                  </a:lnTo>
                  <a:lnTo>
                    <a:pt x="21" y="12"/>
                  </a:lnTo>
                  <a:lnTo>
                    <a:pt x="31" y="49"/>
                  </a:lnTo>
                  <a:lnTo>
                    <a:pt x="21" y="49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ltGray">
            <a:xfrm>
              <a:off x="1566" y="2076"/>
              <a:ext cx="30" cy="33"/>
            </a:xfrm>
            <a:custGeom>
              <a:avLst/>
              <a:gdLst>
                <a:gd name="T0" fmla="*/ 0 w 89"/>
                <a:gd name="T1" fmla="*/ 0 h 100"/>
                <a:gd name="T2" fmla="*/ 0 w 89"/>
                <a:gd name="T3" fmla="*/ 0 h 100"/>
                <a:gd name="T4" fmla="*/ 0 w 89"/>
                <a:gd name="T5" fmla="*/ 0 h 100"/>
                <a:gd name="T6" fmla="*/ 0 w 89"/>
                <a:gd name="T7" fmla="*/ 0 h 100"/>
                <a:gd name="T8" fmla="*/ 0 w 89"/>
                <a:gd name="T9" fmla="*/ 0 h 100"/>
                <a:gd name="T10" fmla="*/ 0 w 89"/>
                <a:gd name="T11" fmla="*/ 0 h 100"/>
                <a:gd name="T12" fmla="*/ 0 w 89"/>
                <a:gd name="T13" fmla="*/ 0 h 100"/>
                <a:gd name="T14" fmla="*/ 0 w 89"/>
                <a:gd name="T15" fmla="*/ 0 h 100"/>
                <a:gd name="T16" fmla="*/ 0 w 89"/>
                <a:gd name="T17" fmla="*/ 0 h 100"/>
                <a:gd name="T18" fmla="*/ 0 w 89"/>
                <a:gd name="T19" fmla="*/ 0 h 1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9"/>
                <a:gd name="T31" fmla="*/ 0 h 100"/>
                <a:gd name="T32" fmla="*/ 89 w 89"/>
                <a:gd name="T33" fmla="*/ 100 h 1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9" h="100">
                  <a:moveTo>
                    <a:pt x="0" y="26"/>
                  </a:moveTo>
                  <a:lnTo>
                    <a:pt x="9" y="0"/>
                  </a:lnTo>
                  <a:lnTo>
                    <a:pt x="32" y="0"/>
                  </a:lnTo>
                  <a:lnTo>
                    <a:pt x="89" y="48"/>
                  </a:lnTo>
                  <a:lnTo>
                    <a:pt x="89" y="76"/>
                  </a:lnTo>
                  <a:lnTo>
                    <a:pt x="76" y="100"/>
                  </a:lnTo>
                  <a:lnTo>
                    <a:pt x="53" y="100"/>
                  </a:lnTo>
                  <a:lnTo>
                    <a:pt x="32" y="87"/>
                  </a:lnTo>
                  <a:lnTo>
                    <a:pt x="24" y="64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ltGray">
            <a:xfrm>
              <a:off x="1584" y="2122"/>
              <a:ext cx="12" cy="11"/>
            </a:xfrm>
            <a:custGeom>
              <a:avLst/>
              <a:gdLst>
                <a:gd name="T0" fmla="*/ 0 w 35"/>
                <a:gd name="T1" fmla="*/ 0 h 35"/>
                <a:gd name="T2" fmla="*/ 0 w 35"/>
                <a:gd name="T3" fmla="*/ 0 h 35"/>
                <a:gd name="T4" fmla="*/ 0 w 35"/>
                <a:gd name="T5" fmla="*/ 0 h 35"/>
                <a:gd name="T6" fmla="*/ 0 w 35"/>
                <a:gd name="T7" fmla="*/ 0 h 35"/>
                <a:gd name="T8" fmla="*/ 0 w 35"/>
                <a:gd name="T9" fmla="*/ 0 h 35"/>
                <a:gd name="T10" fmla="*/ 0 w 35"/>
                <a:gd name="T11" fmla="*/ 0 h 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35"/>
                <a:gd name="T20" fmla="*/ 35 w 35"/>
                <a:gd name="T21" fmla="*/ 35 h 3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35">
                  <a:moveTo>
                    <a:pt x="0" y="23"/>
                  </a:moveTo>
                  <a:lnTo>
                    <a:pt x="0" y="0"/>
                  </a:lnTo>
                  <a:lnTo>
                    <a:pt x="35" y="0"/>
                  </a:lnTo>
                  <a:lnTo>
                    <a:pt x="35" y="9"/>
                  </a:lnTo>
                  <a:lnTo>
                    <a:pt x="13" y="3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ltGray">
            <a:xfrm>
              <a:off x="1588" y="1337"/>
              <a:ext cx="25" cy="24"/>
            </a:xfrm>
            <a:custGeom>
              <a:avLst/>
              <a:gdLst>
                <a:gd name="T0" fmla="*/ 0 w 75"/>
                <a:gd name="T1" fmla="*/ 0 h 70"/>
                <a:gd name="T2" fmla="*/ 0 w 75"/>
                <a:gd name="T3" fmla="*/ 0 h 70"/>
                <a:gd name="T4" fmla="*/ 0 w 75"/>
                <a:gd name="T5" fmla="*/ 0 h 70"/>
                <a:gd name="T6" fmla="*/ 0 w 75"/>
                <a:gd name="T7" fmla="*/ 0 h 70"/>
                <a:gd name="T8" fmla="*/ 0 w 75"/>
                <a:gd name="T9" fmla="*/ 0 h 70"/>
                <a:gd name="T10" fmla="*/ 0 w 75"/>
                <a:gd name="T11" fmla="*/ 0 h 70"/>
                <a:gd name="T12" fmla="*/ 0 w 75"/>
                <a:gd name="T13" fmla="*/ 0 h 70"/>
                <a:gd name="T14" fmla="*/ 0 w 75"/>
                <a:gd name="T15" fmla="*/ 0 h 70"/>
                <a:gd name="T16" fmla="*/ 0 w 75"/>
                <a:gd name="T17" fmla="*/ 0 h 70"/>
                <a:gd name="T18" fmla="*/ 0 w 75"/>
                <a:gd name="T19" fmla="*/ 0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"/>
                <a:gd name="T31" fmla="*/ 0 h 70"/>
                <a:gd name="T32" fmla="*/ 75 w 75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" h="70">
                  <a:moveTo>
                    <a:pt x="0" y="47"/>
                  </a:moveTo>
                  <a:lnTo>
                    <a:pt x="10" y="24"/>
                  </a:lnTo>
                  <a:lnTo>
                    <a:pt x="41" y="0"/>
                  </a:lnTo>
                  <a:lnTo>
                    <a:pt x="55" y="0"/>
                  </a:lnTo>
                  <a:lnTo>
                    <a:pt x="63" y="8"/>
                  </a:lnTo>
                  <a:lnTo>
                    <a:pt x="75" y="33"/>
                  </a:lnTo>
                  <a:lnTo>
                    <a:pt x="63" y="33"/>
                  </a:lnTo>
                  <a:lnTo>
                    <a:pt x="55" y="47"/>
                  </a:lnTo>
                  <a:lnTo>
                    <a:pt x="23" y="7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ltGray">
            <a:xfrm>
              <a:off x="1596" y="2149"/>
              <a:ext cx="17" cy="14"/>
            </a:xfrm>
            <a:custGeom>
              <a:avLst/>
              <a:gdLst>
                <a:gd name="T0" fmla="*/ 0 w 52"/>
                <a:gd name="T1" fmla="*/ 0 h 42"/>
                <a:gd name="T2" fmla="*/ 0 w 52"/>
                <a:gd name="T3" fmla="*/ 0 h 42"/>
                <a:gd name="T4" fmla="*/ 0 w 52"/>
                <a:gd name="T5" fmla="*/ 0 h 42"/>
                <a:gd name="T6" fmla="*/ 0 w 52"/>
                <a:gd name="T7" fmla="*/ 0 h 42"/>
                <a:gd name="T8" fmla="*/ 0 w 52"/>
                <a:gd name="T9" fmla="*/ 0 h 42"/>
                <a:gd name="T10" fmla="*/ 0 w 52"/>
                <a:gd name="T11" fmla="*/ 0 h 42"/>
                <a:gd name="T12" fmla="*/ 0 w 52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42"/>
                <a:gd name="T23" fmla="*/ 52 w 52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42">
                  <a:moveTo>
                    <a:pt x="0" y="28"/>
                  </a:moveTo>
                  <a:lnTo>
                    <a:pt x="8" y="0"/>
                  </a:lnTo>
                  <a:lnTo>
                    <a:pt x="52" y="0"/>
                  </a:lnTo>
                  <a:lnTo>
                    <a:pt x="52" y="28"/>
                  </a:lnTo>
                  <a:lnTo>
                    <a:pt x="42" y="42"/>
                  </a:lnTo>
                  <a:lnTo>
                    <a:pt x="18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ltGray">
            <a:xfrm>
              <a:off x="1554" y="1155"/>
              <a:ext cx="28" cy="34"/>
            </a:xfrm>
            <a:custGeom>
              <a:avLst/>
              <a:gdLst>
                <a:gd name="T0" fmla="*/ 0 w 85"/>
                <a:gd name="T1" fmla="*/ 0 h 100"/>
                <a:gd name="T2" fmla="*/ 0 w 85"/>
                <a:gd name="T3" fmla="*/ 0 h 100"/>
                <a:gd name="T4" fmla="*/ 0 w 85"/>
                <a:gd name="T5" fmla="*/ 0 h 100"/>
                <a:gd name="T6" fmla="*/ 0 w 85"/>
                <a:gd name="T7" fmla="*/ 0 h 100"/>
                <a:gd name="T8" fmla="*/ 0 w 85"/>
                <a:gd name="T9" fmla="*/ 0 h 100"/>
                <a:gd name="T10" fmla="*/ 0 w 85"/>
                <a:gd name="T11" fmla="*/ 0 h 100"/>
                <a:gd name="T12" fmla="*/ 0 w 85"/>
                <a:gd name="T13" fmla="*/ 0 h 100"/>
                <a:gd name="T14" fmla="*/ 0 w 85"/>
                <a:gd name="T15" fmla="*/ 0 h 100"/>
                <a:gd name="T16" fmla="*/ 0 w 85"/>
                <a:gd name="T17" fmla="*/ 0 h 1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5"/>
                <a:gd name="T28" fmla="*/ 0 h 100"/>
                <a:gd name="T29" fmla="*/ 85 w 85"/>
                <a:gd name="T30" fmla="*/ 100 h 1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5" h="100">
                  <a:moveTo>
                    <a:pt x="0" y="78"/>
                  </a:moveTo>
                  <a:lnTo>
                    <a:pt x="17" y="14"/>
                  </a:lnTo>
                  <a:lnTo>
                    <a:pt x="38" y="5"/>
                  </a:lnTo>
                  <a:lnTo>
                    <a:pt x="38" y="0"/>
                  </a:lnTo>
                  <a:lnTo>
                    <a:pt x="85" y="28"/>
                  </a:lnTo>
                  <a:lnTo>
                    <a:pt x="80" y="69"/>
                  </a:lnTo>
                  <a:lnTo>
                    <a:pt x="52" y="93"/>
                  </a:lnTo>
                  <a:lnTo>
                    <a:pt x="4" y="10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78"/>
            <p:cNvSpPr>
              <a:spLocks/>
            </p:cNvSpPr>
            <p:nvPr/>
          </p:nvSpPr>
          <p:spPr bwMode="ltGray">
            <a:xfrm>
              <a:off x="1607" y="2117"/>
              <a:ext cx="18" cy="20"/>
            </a:xfrm>
            <a:custGeom>
              <a:avLst/>
              <a:gdLst>
                <a:gd name="T0" fmla="*/ 0 w 54"/>
                <a:gd name="T1" fmla="*/ 0 h 59"/>
                <a:gd name="T2" fmla="*/ 0 w 54"/>
                <a:gd name="T3" fmla="*/ 0 h 59"/>
                <a:gd name="T4" fmla="*/ 0 w 54"/>
                <a:gd name="T5" fmla="*/ 0 h 59"/>
                <a:gd name="T6" fmla="*/ 0 w 54"/>
                <a:gd name="T7" fmla="*/ 0 h 59"/>
                <a:gd name="T8" fmla="*/ 0 w 54"/>
                <a:gd name="T9" fmla="*/ 0 h 59"/>
                <a:gd name="T10" fmla="*/ 0 w 54"/>
                <a:gd name="T11" fmla="*/ 0 h 59"/>
                <a:gd name="T12" fmla="*/ 0 w 5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59"/>
                <a:gd name="T23" fmla="*/ 54 w 54"/>
                <a:gd name="T24" fmla="*/ 59 h 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59">
                  <a:moveTo>
                    <a:pt x="0" y="36"/>
                  </a:moveTo>
                  <a:lnTo>
                    <a:pt x="0" y="0"/>
                  </a:lnTo>
                  <a:lnTo>
                    <a:pt x="41" y="0"/>
                  </a:lnTo>
                  <a:lnTo>
                    <a:pt x="54" y="36"/>
                  </a:lnTo>
                  <a:lnTo>
                    <a:pt x="31" y="59"/>
                  </a:lnTo>
                  <a:lnTo>
                    <a:pt x="18" y="59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ltGray">
            <a:xfrm>
              <a:off x="1628" y="2133"/>
              <a:ext cx="24" cy="16"/>
            </a:xfrm>
            <a:custGeom>
              <a:avLst/>
              <a:gdLst>
                <a:gd name="T0" fmla="*/ 0 w 70"/>
                <a:gd name="T1" fmla="*/ 0 h 48"/>
                <a:gd name="T2" fmla="*/ 0 w 70"/>
                <a:gd name="T3" fmla="*/ 0 h 48"/>
                <a:gd name="T4" fmla="*/ 0 w 70"/>
                <a:gd name="T5" fmla="*/ 0 h 48"/>
                <a:gd name="T6" fmla="*/ 0 w 70"/>
                <a:gd name="T7" fmla="*/ 0 h 48"/>
                <a:gd name="T8" fmla="*/ 0 w 70"/>
                <a:gd name="T9" fmla="*/ 0 h 48"/>
                <a:gd name="T10" fmla="*/ 0 w 70"/>
                <a:gd name="T11" fmla="*/ 0 h 48"/>
                <a:gd name="T12" fmla="*/ 0 w 70"/>
                <a:gd name="T13" fmla="*/ 0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48"/>
                <a:gd name="T23" fmla="*/ 70 w 70"/>
                <a:gd name="T24" fmla="*/ 48 h 4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48">
                  <a:moveTo>
                    <a:pt x="0" y="25"/>
                  </a:moveTo>
                  <a:lnTo>
                    <a:pt x="15" y="0"/>
                  </a:lnTo>
                  <a:lnTo>
                    <a:pt x="34" y="0"/>
                  </a:lnTo>
                  <a:lnTo>
                    <a:pt x="70" y="25"/>
                  </a:lnTo>
                  <a:lnTo>
                    <a:pt x="70" y="48"/>
                  </a:lnTo>
                  <a:lnTo>
                    <a:pt x="15" y="48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ltGray">
            <a:xfrm>
              <a:off x="1637" y="1136"/>
              <a:ext cx="14" cy="12"/>
            </a:xfrm>
            <a:custGeom>
              <a:avLst/>
              <a:gdLst>
                <a:gd name="T0" fmla="*/ 0 w 44"/>
                <a:gd name="T1" fmla="*/ 0 h 37"/>
                <a:gd name="T2" fmla="*/ 0 w 44"/>
                <a:gd name="T3" fmla="*/ 0 h 37"/>
                <a:gd name="T4" fmla="*/ 0 w 44"/>
                <a:gd name="T5" fmla="*/ 0 h 37"/>
                <a:gd name="T6" fmla="*/ 0 w 44"/>
                <a:gd name="T7" fmla="*/ 0 h 37"/>
                <a:gd name="T8" fmla="*/ 0 w 44"/>
                <a:gd name="T9" fmla="*/ 0 h 37"/>
                <a:gd name="T10" fmla="*/ 0 w 44"/>
                <a:gd name="T11" fmla="*/ 0 h 37"/>
                <a:gd name="T12" fmla="*/ 0 w 44"/>
                <a:gd name="T13" fmla="*/ 0 h 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"/>
                <a:gd name="T22" fmla="*/ 0 h 37"/>
                <a:gd name="T23" fmla="*/ 44 w 44"/>
                <a:gd name="T24" fmla="*/ 37 h 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" h="37">
                  <a:moveTo>
                    <a:pt x="0" y="12"/>
                  </a:moveTo>
                  <a:lnTo>
                    <a:pt x="8" y="0"/>
                  </a:lnTo>
                  <a:lnTo>
                    <a:pt x="38" y="5"/>
                  </a:lnTo>
                  <a:lnTo>
                    <a:pt x="44" y="12"/>
                  </a:lnTo>
                  <a:lnTo>
                    <a:pt x="31" y="37"/>
                  </a:lnTo>
                  <a:lnTo>
                    <a:pt x="8" y="37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ltGray">
            <a:xfrm>
              <a:off x="1783" y="2327"/>
              <a:ext cx="7" cy="5"/>
            </a:xfrm>
            <a:custGeom>
              <a:avLst/>
              <a:gdLst>
                <a:gd name="T0" fmla="*/ 0 w 21"/>
                <a:gd name="T1" fmla="*/ 0 h 16"/>
                <a:gd name="T2" fmla="*/ 0 w 21"/>
                <a:gd name="T3" fmla="*/ 0 h 16"/>
                <a:gd name="T4" fmla="*/ 0 w 21"/>
                <a:gd name="T5" fmla="*/ 0 h 16"/>
                <a:gd name="T6" fmla="*/ 0 w 21"/>
                <a:gd name="T7" fmla="*/ 0 h 16"/>
                <a:gd name="T8" fmla="*/ 0 w 21"/>
                <a:gd name="T9" fmla="*/ 0 h 16"/>
                <a:gd name="T10" fmla="*/ 0 w 21"/>
                <a:gd name="T11" fmla="*/ 0 h 16"/>
                <a:gd name="T12" fmla="*/ 0 w 21"/>
                <a:gd name="T13" fmla="*/ 0 h 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16"/>
                <a:gd name="T23" fmla="*/ 21 w 21"/>
                <a:gd name="T24" fmla="*/ 16 h 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16">
                  <a:moveTo>
                    <a:pt x="0" y="0"/>
                  </a:moveTo>
                  <a:lnTo>
                    <a:pt x="16" y="2"/>
                  </a:lnTo>
                  <a:lnTo>
                    <a:pt x="21" y="5"/>
                  </a:lnTo>
                  <a:lnTo>
                    <a:pt x="15" y="14"/>
                  </a:lnTo>
                  <a:lnTo>
                    <a:pt x="8" y="16"/>
                  </a:lnTo>
                  <a:lnTo>
                    <a:pt x="0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ltGray">
            <a:xfrm>
              <a:off x="1795" y="2302"/>
              <a:ext cx="7" cy="11"/>
            </a:xfrm>
            <a:custGeom>
              <a:avLst/>
              <a:gdLst>
                <a:gd name="T0" fmla="*/ 0 w 20"/>
                <a:gd name="T1" fmla="*/ 0 h 32"/>
                <a:gd name="T2" fmla="*/ 0 w 20"/>
                <a:gd name="T3" fmla="*/ 0 h 32"/>
                <a:gd name="T4" fmla="*/ 0 w 20"/>
                <a:gd name="T5" fmla="*/ 0 h 32"/>
                <a:gd name="T6" fmla="*/ 0 w 20"/>
                <a:gd name="T7" fmla="*/ 0 h 32"/>
                <a:gd name="T8" fmla="*/ 0 w 20"/>
                <a:gd name="T9" fmla="*/ 0 h 32"/>
                <a:gd name="T10" fmla="*/ 0 w 20"/>
                <a:gd name="T11" fmla="*/ 0 h 32"/>
                <a:gd name="T12" fmla="*/ 0 w 20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32"/>
                <a:gd name="T23" fmla="*/ 20 w 20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32">
                  <a:moveTo>
                    <a:pt x="0" y="19"/>
                  </a:moveTo>
                  <a:lnTo>
                    <a:pt x="8" y="0"/>
                  </a:lnTo>
                  <a:lnTo>
                    <a:pt x="20" y="12"/>
                  </a:lnTo>
                  <a:lnTo>
                    <a:pt x="20" y="19"/>
                  </a:lnTo>
                  <a:lnTo>
                    <a:pt x="12" y="25"/>
                  </a:lnTo>
                  <a:lnTo>
                    <a:pt x="0" y="32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83"/>
            <p:cNvSpPr>
              <a:spLocks/>
            </p:cNvSpPr>
            <p:nvPr/>
          </p:nvSpPr>
          <p:spPr bwMode="ltGray">
            <a:xfrm>
              <a:off x="2186" y="2386"/>
              <a:ext cx="17" cy="21"/>
            </a:xfrm>
            <a:custGeom>
              <a:avLst/>
              <a:gdLst>
                <a:gd name="T0" fmla="*/ 0 w 49"/>
                <a:gd name="T1" fmla="*/ 0 h 62"/>
                <a:gd name="T2" fmla="*/ 0 w 49"/>
                <a:gd name="T3" fmla="*/ 0 h 62"/>
                <a:gd name="T4" fmla="*/ 0 w 49"/>
                <a:gd name="T5" fmla="*/ 0 h 62"/>
                <a:gd name="T6" fmla="*/ 0 w 49"/>
                <a:gd name="T7" fmla="*/ 0 h 62"/>
                <a:gd name="T8" fmla="*/ 0 w 49"/>
                <a:gd name="T9" fmla="*/ 0 h 62"/>
                <a:gd name="T10" fmla="*/ 0 w 49"/>
                <a:gd name="T11" fmla="*/ 0 h 62"/>
                <a:gd name="T12" fmla="*/ 0 w 49"/>
                <a:gd name="T13" fmla="*/ 0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62"/>
                <a:gd name="T23" fmla="*/ 49 w 49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62">
                  <a:moveTo>
                    <a:pt x="0" y="50"/>
                  </a:moveTo>
                  <a:lnTo>
                    <a:pt x="13" y="0"/>
                  </a:lnTo>
                  <a:lnTo>
                    <a:pt x="26" y="0"/>
                  </a:lnTo>
                  <a:lnTo>
                    <a:pt x="49" y="13"/>
                  </a:lnTo>
                  <a:lnTo>
                    <a:pt x="34" y="25"/>
                  </a:lnTo>
                  <a:lnTo>
                    <a:pt x="13" y="62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84"/>
            <p:cNvSpPr>
              <a:spLocks/>
            </p:cNvSpPr>
            <p:nvPr/>
          </p:nvSpPr>
          <p:spPr bwMode="ltGray">
            <a:xfrm>
              <a:off x="2287" y="3000"/>
              <a:ext cx="14" cy="20"/>
            </a:xfrm>
            <a:custGeom>
              <a:avLst/>
              <a:gdLst>
                <a:gd name="T0" fmla="*/ 0 w 44"/>
                <a:gd name="T1" fmla="*/ 0 h 59"/>
                <a:gd name="T2" fmla="*/ 0 w 44"/>
                <a:gd name="T3" fmla="*/ 0 h 59"/>
                <a:gd name="T4" fmla="*/ 0 w 44"/>
                <a:gd name="T5" fmla="*/ 0 h 59"/>
                <a:gd name="T6" fmla="*/ 0 w 44"/>
                <a:gd name="T7" fmla="*/ 0 h 59"/>
                <a:gd name="T8" fmla="*/ 0 w 44"/>
                <a:gd name="T9" fmla="*/ 0 h 59"/>
                <a:gd name="T10" fmla="*/ 0 w 44"/>
                <a:gd name="T11" fmla="*/ 0 h 59"/>
                <a:gd name="T12" fmla="*/ 0 w 44"/>
                <a:gd name="T13" fmla="*/ 0 h 5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"/>
                <a:gd name="T22" fmla="*/ 0 h 59"/>
                <a:gd name="T23" fmla="*/ 44 w 44"/>
                <a:gd name="T24" fmla="*/ 59 h 5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" h="59">
                  <a:moveTo>
                    <a:pt x="0" y="33"/>
                  </a:moveTo>
                  <a:lnTo>
                    <a:pt x="0" y="0"/>
                  </a:lnTo>
                  <a:lnTo>
                    <a:pt x="19" y="0"/>
                  </a:lnTo>
                  <a:lnTo>
                    <a:pt x="34" y="10"/>
                  </a:lnTo>
                  <a:lnTo>
                    <a:pt x="44" y="33"/>
                  </a:lnTo>
                  <a:lnTo>
                    <a:pt x="19" y="59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85"/>
            <p:cNvSpPr>
              <a:spLocks/>
            </p:cNvSpPr>
            <p:nvPr/>
          </p:nvSpPr>
          <p:spPr bwMode="ltGray">
            <a:xfrm>
              <a:off x="2309" y="2987"/>
              <a:ext cx="18" cy="13"/>
            </a:xfrm>
            <a:custGeom>
              <a:avLst/>
              <a:gdLst>
                <a:gd name="T0" fmla="*/ 0 w 55"/>
                <a:gd name="T1" fmla="*/ 0 h 40"/>
                <a:gd name="T2" fmla="*/ 0 w 55"/>
                <a:gd name="T3" fmla="*/ 0 h 40"/>
                <a:gd name="T4" fmla="*/ 0 w 55"/>
                <a:gd name="T5" fmla="*/ 0 h 40"/>
                <a:gd name="T6" fmla="*/ 0 w 55"/>
                <a:gd name="T7" fmla="*/ 0 h 40"/>
                <a:gd name="T8" fmla="*/ 0 w 55"/>
                <a:gd name="T9" fmla="*/ 0 h 40"/>
                <a:gd name="T10" fmla="*/ 0 w 55"/>
                <a:gd name="T11" fmla="*/ 0 h 40"/>
                <a:gd name="T12" fmla="*/ 0 w 55"/>
                <a:gd name="T13" fmla="*/ 0 h 4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5"/>
                <a:gd name="T22" fmla="*/ 0 h 40"/>
                <a:gd name="T23" fmla="*/ 55 w 55"/>
                <a:gd name="T24" fmla="*/ 40 h 4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5" h="40">
                  <a:moveTo>
                    <a:pt x="0" y="28"/>
                  </a:moveTo>
                  <a:lnTo>
                    <a:pt x="24" y="0"/>
                  </a:lnTo>
                  <a:lnTo>
                    <a:pt x="45" y="0"/>
                  </a:lnTo>
                  <a:lnTo>
                    <a:pt x="55" y="10"/>
                  </a:lnTo>
                  <a:lnTo>
                    <a:pt x="55" y="40"/>
                  </a:lnTo>
                  <a:lnTo>
                    <a:pt x="35" y="4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86"/>
            <p:cNvSpPr>
              <a:spLocks/>
            </p:cNvSpPr>
            <p:nvPr/>
          </p:nvSpPr>
          <p:spPr bwMode="ltGray">
            <a:xfrm>
              <a:off x="2346" y="2231"/>
              <a:ext cx="15" cy="17"/>
            </a:xfrm>
            <a:custGeom>
              <a:avLst/>
              <a:gdLst>
                <a:gd name="T0" fmla="*/ 0 w 44"/>
                <a:gd name="T1" fmla="*/ 0 h 49"/>
                <a:gd name="T2" fmla="*/ 0 w 44"/>
                <a:gd name="T3" fmla="*/ 0 h 49"/>
                <a:gd name="T4" fmla="*/ 0 w 44"/>
                <a:gd name="T5" fmla="*/ 0 h 49"/>
                <a:gd name="T6" fmla="*/ 0 w 44"/>
                <a:gd name="T7" fmla="*/ 0 h 49"/>
                <a:gd name="T8" fmla="*/ 0 w 44"/>
                <a:gd name="T9" fmla="*/ 0 h 49"/>
                <a:gd name="T10" fmla="*/ 0 w 44"/>
                <a:gd name="T11" fmla="*/ 0 h 49"/>
                <a:gd name="T12" fmla="*/ 0 w 44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"/>
                <a:gd name="T22" fmla="*/ 0 h 49"/>
                <a:gd name="T23" fmla="*/ 44 w 44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" h="49">
                  <a:moveTo>
                    <a:pt x="0" y="39"/>
                  </a:moveTo>
                  <a:lnTo>
                    <a:pt x="0" y="11"/>
                  </a:lnTo>
                  <a:lnTo>
                    <a:pt x="25" y="0"/>
                  </a:lnTo>
                  <a:lnTo>
                    <a:pt x="44" y="25"/>
                  </a:lnTo>
                  <a:lnTo>
                    <a:pt x="33" y="49"/>
                  </a:lnTo>
                  <a:lnTo>
                    <a:pt x="10" y="4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ltGray">
            <a:xfrm>
              <a:off x="2364" y="2271"/>
              <a:ext cx="16" cy="19"/>
            </a:xfrm>
            <a:custGeom>
              <a:avLst/>
              <a:gdLst>
                <a:gd name="T0" fmla="*/ 0 w 47"/>
                <a:gd name="T1" fmla="*/ 0 h 55"/>
                <a:gd name="T2" fmla="*/ 0 w 47"/>
                <a:gd name="T3" fmla="*/ 0 h 55"/>
                <a:gd name="T4" fmla="*/ 0 w 47"/>
                <a:gd name="T5" fmla="*/ 0 h 55"/>
                <a:gd name="T6" fmla="*/ 0 w 47"/>
                <a:gd name="T7" fmla="*/ 0 h 55"/>
                <a:gd name="T8" fmla="*/ 0 w 47"/>
                <a:gd name="T9" fmla="*/ 0 h 55"/>
                <a:gd name="T10" fmla="*/ 0 w 47"/>
                <a:gd name="T11" fmla="*/ 0 h 55"/>
                <a:gd name="T12" fmla="*/ 0 w 47"/>
                <a:gd name="T13" fmla="*/ 0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55"/>
                <a:gd name="T23" fmla="*/ 47 w 47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55">
                  <a:moveTo>
                    <a:pt x="3" y="39"/>
                  </a:moveTo>
                  <a:lnTo>
                    <a:pt x="8" y="5"/>
                  </a:lnTo>
                  <a:lnTo>
                    <a:pt x="28" y="0"/>
                  </a:lnTo>
                  <a:lnTo>
                    <a:pt x="47" y="39"/>
                  </a:lnTo>
                  <a:lnTo>
                    <a:pt x="34" y="55"/>
                  </a:lnTo>
                  <a:lnTo>
                    <a:pt x="0" y="55"/>
                  </a:lnTo>
                  <a:lnTo>
                    <a:pt x="3" y="3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ltGray">
            <a:xfrm>
              <a:off x="2373" y="2236"/>
              <a:ext cx="13" cy="20"/>
            </a:xfrm>
            <a:custGeom>
              <a:avLst/>
              <a:gdLst>
                <a:gd name="T0" fmla="*/ 0 w 39"/>
                <a:gd name="T1" fmla="*/ 0 h 61"/>
                <a:gd name="T2" fmla="*/ 0 w 39"/>
                <a:gd name="T3" fmla="*/ 0 h 61"/>
                <a:gd name="T4" fmla="*/ 0 w 39"/>
                <a:gd name="T5" fmla="*/ 0 h 61"/>
                <a:gd name="T6" fmla="*/ 0 w 39"/>
                <a:gd name="T7" fmla="*/ 0 h 61"/>
                <a:gd name="T8" fmla="*/ 0 w 39"/>
                <a:gd name="T9" fmla="*/ 0 h 61"/>
                <a:gd name="T10" fmla="*/ 0 w 39"/>
                <a:gd name="T11" fmla="*/ 0 h 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61"/>
                <a:gd name="T20" fmla="*/ 39 w 39"/>
                <a:gd name="T21" fmla="*/ 61 h 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61">
                  <a:moveTo>
                    <a:pt x="6" y="61"/>
                  </a:moveTo>
                  <a:lnTo>
                    <a:pt x="0" y="3"/>
                  </a:lnTo>
                  <a:lnTo>
                    <a:pt x="29" y="0"/>
                  </a:lnTo>
                  <a:lnTo>
                    <a:pt x="39" y="36"/>
                  </a:lnTo>
                  <a:lnTo>
                    <a:pt x="18" y="61"/>
                  </a:lnTo>
                  <a:lnTo>
                    <a:pt x="6" y="6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89"/>
            <p:cNvSpPr>
              <a:spLocks/>
            </p:cNvSpPr>
            <p:nvPr/>
          </p:nvSpPr>
          <p:spPr bwMode="ltGray">
            <a:xfrm>
              <a:off x="2390" y="2272"/>
              <a:ext cx="15" cy="21"/>
            </a:xfrm>
            <a:custGeom>
              <a:avLst/>
              <a:gdLst>
                <a:gd name="T0" fmla="*/ 0 w 44"/>
                <a:gd name="T1" fmla="*/ 0 h 61"/>
                <a:gd name="T2" fmla="*/ 0 w 44"/>
                <a:gd name="T3" fmla="*/ 0 h 61"/>
                <a:gd name="T4" fmla="*/ 0 w 44"/>
                <a:gd name="T5" fmla="*/ 0 h 61"/>
                <a:gd name="T6" fmla="*/ 0 w 44"/>
                <a:gd name="T7" fmla="*/ 0 h 61"/>
                <a:gd name="T8" fmla="*/ 0 w 44"/>
                <a:gd name="T9" fmla="*/ 0 h 61"/>
                <a:gd name="T10" fmla="*/ 0 w 44"/>
                <a:gd name="T11" fmla="*/ 0 h 61"/>
                <a:gd name="T12" fmla="*/ 0 w 44"/>
                <a:gd name="T13" fmla="*/ 0 h 61"/>
                <a:gd name="T14" fmla="*/ 0 w 44"/>
                <a:gd name="T15" fmla="*/ 0 h 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61"/>
                <a:gd name="T26" fmla="*/ 44 w 44"/>
                <a:gd name="T27" fmla="*/ 61 h 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61">
                  <a:moveTo>
                    <a:pt x="0" y="24"/>
                  </a:moveTo>
                  <a:lnTo>
                    <a:pt x="0" y="12"/>
                  </a:lnTo>
                  <a:lnTo>
                    <a:pt x="23" y="0"/>
                  </a:lnTo>
                  <a:lnTo>
                    <a:pt x="31" y="12"/>
                  </a:lnTo>
                  <a:lnTo>
                    <a:pt x="44" y="52"/>
                  </a:lnTo>
                  <a:lnTo>
                    <a:pt x="31" y="61"/>
                  </a:lnTo>
                  <a:lnTo>
                    <a:pt x="23" y="61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90"/>
            <p:cNvSpPr>
              <a:spLocks/>
            </p:cNvSpPr>
            <p:nvPr/>
          </p:nvSpPr>
          <p:spPr bwMode="ltGray">
            <a:xfrm>
              <a:off x="2398" y="2245"/>
              <a:ext cx="26" cy="22"/>
            </a:xfrm>
            <a:custGeom>
              <a:avLst/>
              <a:gdLst>
                <a:gd name="T0" fmla="*/ 0 w 77"/>
                <a:gd name="T1" fmla="*/ 0 h 66"/>
                <a:gd name="T2" fmla="*/ 0 w 77"/>
                <a:gd name="T3" fmla="*/ 0 h 66"/>
                <a:gd name="T4" fmla="*/ 0 w 77"/>
                <a:gd name="T5" fmla="*/ 0 h 66"/>
                <a:gd name="T6" fmla="*/ 0 w 77"/>
                <a:gd name="T7" fmla="*/ 0 h 66"/>
                <a:gd name="T8" fmla="*/ 0 w 77"/>
                <a:gd name="T9" fmla="*/ 0 h 66"/>
                <a:gd name="T10" fmla="*/ 0 w 77"/>
                <a:gd name="T11" fmla="*/ 0 h 66"/>
                <a:gd name="T12" fmla="*/ 0 w 77"/>
                <a:gd name="T13" fmla="*/ 0 h 66"/>
                <a:gd name="T14" fmla="*/ 0 w 77"/>
                <a:gd name="T15" fmla="*/ 0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7"/>
                <a:gd name="T25" fmla="*/ 0 h 66"/>
                <a:gd name="T26" fmla="*/ 77 w 77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7" h="66">
                  <a:moveTo>
                    <a:pt x="0" y="48"/>
                  </a:moveTo>
                  <a:lnTo>
                    <a:pt x="8" y="9"/>
                  </a:lnTo>
                  <a:lnTo>
                    <a:pt x="45" y="0"/>
                  </a:lnTo>
                  <a:lnTo>
                    <a:pt x="77" y="34"/>
                  </a:lnTo>
                  <a:lnTo>
                    <a:pt x="75" y="48"/>
                  </a:lnTo>
                  <a:lnTo>
                    <a:pt x="36" y="66"/>
                  </a:lnTo>
                  <a:lnTo>
                    <a:pt x="8" y="6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1" name="Freeform 91"/>
            <p:cNvSpPr>
              <a:spLocks/>
            </p:cNvSpPr>
            <p:nvPr/>
          </p:nvSpPr>
          <p:spPr bwMode="ltGray">
            <a:xfrm>
              <a:off x="2449" y="1039"/>
              <a:ext cx="141" cy="118"/>
            </a:xfrm>
            <a:custGeom>
              <a:avLst/>
              <a:gdLst>
                <a:gd name="T0" fmla="*/ 0 w 422"/>
                <a:gd name="T1" fmla="*/ 0 h 353"/>
                <a:gd name="T2" fmla="*/ 0 w 422"/>
                <a:gd name="T3" fmla="*/ 0 h 353"/>
                <a:gd name="T4" fmla="*/ 0 w 422"/>
                <a:gd name="T5" fmla="*/ 0 h 353"/>
                <a:gd name="T6" fmla="*/ 0 w 422"/>
                <a:gd name="T7" fmla="*/ 0 h 353"/>
                <a:gd name="T8" fmla="*/ 0 w 422"/>
                <a:gd name="T9" fmla="*/ 0 h 353"/>
                <a:gd name="T10" fmla="*/ 0 w 422"/>
                <a:gd name="T11" fmla="*/ 0 h 353"/>
                <a:gd name="T12" fmla="*/ 0 w 422"/>
                <a:gd name="T13" fmla="*/ 0 h 353"/>
                <a:gd name="T14" fmla="*/ 0 w 422"/>
                <a:gd name="T15" fmla="*/ 0 h 353"/>
                <a:gd name="T16" fmla="*/ 0 w 422"/>
                <a:gd name="T17" fmla="*/ 0 h 353"/>
                <a:gd name="T18" fmla="*/ 0 w 422"/>
                <a:gd name="T19" fmla="*/ 0 h 353"/>
                <a:gd name="T20" fmla="*/ 0 w 422"/>
                <a:gd name="T21" fmla="*/ 0 h 353"/>
                <a:gd name="T22" fmla="*/ 0 w 422"/>
                <a:gd name="T23" fmla="*/ 0 h 353"/>
                <a:gd name="T24" fmla="*/ 0 w 422"/>
                <a:gd name="T25" fmla="*/ 0 h 353"/>
                <a:gd name="T26" fmla="*/ 0 w 422"/>
                <a:gd name="T27" fmla="*/ 0 h 353"/>
                <a:gd name="T28" fmla="*/ 0 w 422"/>
                <a:gd name="T29" fmla="*/ 0 h 353"/>
                <a:gd name="T30" fmla="*/ 0 w 422"/>
                <a:gd name="T31" fmla="*/ 0 h 353"/>
                <a:gd name="T32" fmla="*/ 0 w 422"/>
                <a:gd name="T33" fmla="*/ 0 h 353"/>
                <a:gd name="T34" fmla="*/ 0 w 422"/>
                <a:gd name="T35" fmla="*/ 0 h 353"/>
                <a:gd name="T36" fmla="*/ 0 w 422"/>
                <a:gd name="T37" fmla="*/ 0 h 353"/>
                <a:gd name="T38" fmla="*/ 0 w 422"/>
                <a:gd name="T39" fmla="*/ 0 h 353"/>
                <a:gd name="T40" fmla="*/ 0 w 422"/>
                <a:gd name="T41" fmla="*/ 0 h 353"/>
                <a:gd name="T42" fmla="*/ 0 w 422"/>
                <a:gd name="T43" fmla="*/ 0 h 353"/>
                <a:gd name="T44" fmla="*/ 0 w 422"/>
                <a:gd name="T45" fmla="*/ 0 h 353"/>
                <a:gd name="T46" fmla="*/ 0 w 422"/>
                <a:gd name="T47" fmla="*/ 0 h 353"/>
                <a:gd name="T48" fmla="*/ 0 w 422"/>
                <a:gd name="T49" fmla="*/ 0 h 3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22"/>
                <a:gd name="T76" fmla="*/ 0 h 353"/>
                <a:gd name="T77" fmla="*/ 422 w 422"/>
                <a:gd name="T78" fmla="*/ 353 h 3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22" h="353">
                  <a:moveTo>
                    <a:pt x="21" y="217"/>
                  </a:moveTo>
                  <a:lnTo>
                    <a:pt x="72" y="177"/>
                  </a:lnTo>
                  <a:lnTo>
                    <a:pt x="65" y="169"/>
                  </a:lnTo>
                  <a:lnTo>
                    <a:pt x="5" y="177"/>
                  </a:lnTo>
                  <a:lnTo>
                    <a:pt x="0" y="149"/>
                  </a:lnTo>
                  <a:lnTo>
                    <a:pt x="36" y="82"/>
                  </a:lnTo>
                  <a:lnTo>
                    <a:pt x="49" y="20"/>
                  </a:lnTo>
                  <a:lnTo>
                    <a:pt x="80" y="0"/>
                  </a:lnTo>
                  <a:lnTo>
                    <a:pt x="134" y="37"/>
                  </a:lnTo>
                  <a:lnTo>
                    <a:pt x="210" y="79"/>
                  </a:lnTo>
                  <a:lnTo>
                    <a:pt x="324" y="60"/>
                  </a:lnTo>
                  <a:lnTo>
                    <a:pt x="378" y="71"/>
                  </a:lnTo>
                  <a:lnTo>
                    <a:pt x="367" y="108"/>
                  </a:lnTo>
                  <a:lnTo>
                    <a:pt x="422" y="174"/>
                  </a:lnTo>
                  <a:lnTo>
                    <a:pt x="412" y="253"/>
                  </a:lnTo>
                  <a:lnTo>
                    <a:pt x="394" y="280"/>
                  </a:lnTo>
                  <a:lnTo>
                    <a:pt x="300" y="328"/>
                  </a:lnTo>
                  <a:lnTo>
                    <a:pt x="114" y="353"/>
                  </a:lnTo>
                  <a:lnTo>
                    <a:pt x="52" y="330"/>
                  </a:lnTo>
                  <a:lnTo>
                    <a:pt x="46" y="303"/>
                  </a:lnTo>
                  <a:lnTo>
                    <a:pt x="72" y="287"/>
                  </a:lnTo>
                  <a:lnTo>
                    <a:pt x="103" y="264"/>
                  </a:lnTo>
                  <a:lnTo>
                    <a:pt x="36" y="253"/>
                  </a:lnTo>
                  <a:lnTo>
                    <a:pt x="19" y="237"/>
                  </a:lnTo>
                  <a:lnTo>
                    <a:pt x="21" y="21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Freeform 92"/>
            <p:cNvSpPr>
              <a:spLocks/>
            </p:cNvSpPr>
            <p:nvPr/>
          </p:nvSpPr>
          <p:spPr bwMode="ltGray">
            <a:xfrm>
              <a:off x="2684" y="1279"/>
              <a:ext cx="128" cy="232"/>
            </a:xfrm>
            <a:custGeom>
              <a:avLst/>
              <a:gdLst>
                <a:gd name="T0" fmla="*/ 0 w 386"/>
                <a:gd name="T1" fmla="*/ 0 h 697"/>
                <a:gd name="T2" fmla="*/ 0 w 386"/>
                <a:gd name="T3" fmla="*/ 0 h 697"/>
                <a:gd name="T4" fmla="*/ 0 w 386"/>
                <a:gd name="T5" fmla="*/ 0 h 697"/>
                <a:gd name="T6" fmla="*/ 0 w 386"/>
                <a:gd name="T7" fmla="*/ 0 h 697"/>
                <a:gd name="T8" fmla="*/ 0 w 386"/>
                <a:gd name="T9" fmla="*/ 0 h 697"/>
                <a:gd name="T10" fmla="*/ 0 w 386"/>
                <a:gd name="T11" fmla="*/ 0 h 697"/>
                <a:gd name="T12" fmla="*/ 0 w 386"/>
                <a:gd name="T13" fmla="*/ 0 h 697"/>
                <a:gd name="T14" fmla="*/ 0 w 386"/>
                <a:gd name="T15" fmla="*/ 0 h 697"/>
                <a:gd name="T16" fmla="*/ 0 w 386"/>
                <a:gd name="T17" fmla="*/ 0 h 697"/>
                <a:gd name="T18" fmla="*/ 0 w 386"/>
                <a:gd name="T19" fmla="*/ 0 h 697"/>
                <a:gd name="T20" fmla="*/ 0 w 386"/>
                <a:gd name="T21" fmla="*/ 0 h 697"/>
                <a:gd name="T22" fmla="*/ 0 w 386"/>
                <a:gd name="T23" fmla="*/ 0 h 697"/>
                <a:gd name="T24" fmla="*/ 0 w 386"/>
                <a:gd name="T25" fmla="*/ 0 h 697"/>
                <a:gd name="T26" fmla="*/ 0 w 386"/>
                <a:gd name="T27" fmla="*/ 0 h 697"/>
                <a:gd name="T28" fmla="*/ 0 w 386"/>
                <a:gd name="T29" fmla="*/ 0 h 697"/>
                <a:gd name="T30" fmla="*/ 0 w 386"/>
                <a:gd name="T31" fmla="*/ 0 h 697"/>
                <a:gd name="T32" fmla="*/ 0 w 386"/>
                <a:gd name="T33" fmla="*/ 0 h 697"/>
                <a:gd name="T34" fmla="*/ 0 w 386"/>
                <a:gd name="T35" fmla="*/ 0 h 697"/>
                <a:gd name="T36" fmla="*/ 0 w 386"/>
                <a:gd name="T37" fmla="*/ 0 h 697"/>
                <a:gd name="T38" fmla="*/ 0 w 386"/>
                <a:gd name="T39" fmla="*/ 0 h 697"/>
                <a:gd name="T40" fmla="*/ 0 w 386"/>
                <a:gd name="T41" fmla="*/ 0 h 697"/>
                <a:gd name="T42" fmla="*/ 0 w 386"/>
                <a:gd name="T43" fmla="*/ 0 h 697"/>
                <a:gd name="T44" fmla="*/ 0 w 386"/>
                <a:gd name="T45" fmla="*/ 0 h 697"/>
                <a:gd name="T46" fmla="*/ 0 w 386"/>
                <a:gd name="T47" fmla="*/ 0 h 697"/>
                <a:gd name="T48" fmla="*/ 0 w 386"/>
                <a:gd name="T49" fmla="*/ 0 h 697"/>
                <a:gd name="T50" fmla="*/ 0 w 386"/>
                <a:gd name="T51" fmla="*/ 0 h 697"/>
                <a:gd name="T52" fmla="*/ 0 w 386"/>
                <a:gd name="T53" fmla="*/ 0 h 697"/>
                <a:gd name="T54" fmla="*/ 0 w 386"/>
                <a:gd name="T55" fmla="*/ 0 h 697"/>
                <a:gd name="T56" fmla="*/ 0 w 386"/>
                <a:gd name="T57" fmla="*/ 0 h 697"/>
                <a:gd name="T58" fmla="*/ 0 w 386"/>
                <a:gd name="T59" fmla="*/ 0 h 697"/>
                <a:gd name="T60" fmla="*/ 0 w 386"/>
                <a:gd name="T61" fmla="*/ 0 h 697"/>
                <a:gd name="T62" fmla="*/ 0 w 386"/>
                <a:gd name="T63" fmla="*/ 0 h 697"/>
                <a:gd name="T64" fmla="*/ 0 w 386"/>
                <a:gd name="T65" fmla="*/ 0 h 697"/>
                <a:gd name="T66" fmla="*/ 0 w 386"/>
                <a:gd name="T67" fmla="*/ 0 h 697"/>
                <a:gd name="T68" fmla="*/ 0 w 386"/>
                <a:gd name="T69" fmla="*/ 0 h 697"/>
                <a:gd name="T70" fmla="*/ 0 w 386"/>
                <a:gd name="T71" fmla="*/ 0 h 69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86"/>
                <a:gd name="T109" fmla="*/ 0 h 697"/>
                <a:gd name="T110" fmla="*/ 386 w 386"/>
                <a:gd name="T111" fmla="*/ 697 h 69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86" h="697">
                  <a:moveTo>
                    <a:pt x="229" y="644"/>
                  </a:moveTo>
                  <a:lnTo>
                    <a:pt x="176" y="655"/>
                  </a:lnTo>
                  <a:lnTo>
                    <a:pt x="117" y="660"/>
                  </a:lnTo>
                  <a:lnTo>
                    <a:pt x="29" y="697"/>
                  </a:lnTo>
                  <a:lnTo>
                    <a:pt x="0" y="681"/>
                  </a:lnTo>
                  <a:lnTo>
                    <a:pt x="43" y="641"/>
                  </a:lnTo>
                  <a:lnTo>
                    <a:pt x="112" y="585"/>
                  </a:lnTo>
                  <a:lnTo>
                    <a:pt x="51" y="508"/>
                  </a:lnTo>
                  <a:lnTo>
                    <a:pt x="74" y="442"/>
                  </a:lnTo>
                  <a:lnTo>
                    <a:pt x="140" y="417"/>
                  </a:lnTo>
                  <a:lnTo>
                    <a:pt x="186" y="355"/>
                  </a:lnTo>
                  <a:lnTo>
                    <a:pt x="164" y="309"/>
                  </a:lnTo>
                  <a:lnTo>
                    <a:pt x="100" y="259"/>
                  </a:lnTo>
                  <a:lnTo>
                    <a:pt x="51" y="269"/>
                  </a:lnTo>
                  <a:lnTo>
                    <a:pt x="43" y="245"/>
                  </a:lnTo>
                  <a:lnTo>
                    <a:pt x="43" y="234"/>
                  </a:lnTo>
                  <a:lnTo>
                    <a:pt x="83" y="159"/>
                  </a:lnTo>
                  <a:lnTo>
                    <a:pt x="85" y="62"/>
                  </a:lnTo>
                  <a:lnTo>
                    <a:pt x="129" y="0"/>
                  </a:lnTo>
                  <a:lnTo>
                    <a:pt x="157" y="0"/>
                  </a:lnTo>
                  <a:lnTo>
                    <a:pt x="176" y="53"/>
                  </a:lnTo>
                  <a:lnTo>
                    <a:pt x="231" y="62"/>
                  </a:lnTo>
                  <a:lnTo>
                    <a:pt x="246" y="97"/>
                  </a:lnTo>
                  <a:lnTo>
                    <a:pt x="223" y="163"/>
                  </a:lnTo>
                  <a:lnTo>
                    <a:pt x="255" y="179"/>
                  </a:lnTo>
                  <a:lnTo>
                    <a:pt x="312" y="269"/>
                  </a:lnTo>
                  <a:lnTo>
                    <a:pt x="320" y="369"/>
                  </a:lnTo>
                  <a:lnTo>
                    <a:pt x="349" y="392"/>
                  </a:lnTo>
                  <a:lnTo>
                    <a:pt x="386" y="417"/>
                  </a:lnTo>
                  <a:lnTo>
                    <a:pt x="369" y="468"/>
                  </a:lnTo>
                  <a:lnTo>
                    <a:pt x="328" y="536"/>
                  </a:lnTo>
                  <a:lnTo>
                    <a:pt x="337" y="625"/>
                  </a:lnTo>
                  <a:lnTo>
                    <a:pt x="328" y="641"/>
                  </a:lnTo>
                  <a:lnTo>
                    <a:pt x="285" y="628"/>
                  </a:lnTo>
                  <a:lnTo>
                    <a:pt x="231" y="634"/>
                  </a:lnTo>
                  <a:lnTo>
                    <a:pt x="229" y="64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3" name="Freeform 93"/>
            <p:cNvSpPr>
              <a:spLocks/>
            </p:cNvSpPr>
            <p:nvPr/>
          </p:nvSpPr>
          <p:spPr bwMode="ltGray">
            <a:xfrm>
              <a:off x="2631" y="1375"/>
              <a:ext cx="52" cy="77"/>
            </a:xfrm>
            <a:custGeom>
              <a:avLst/>
              <a:gdLst>
                <a:gd name="T0" fmla="*/ 0 w 156"/>
                <a:gd name="T1" fmla="*/ 0 h 229"/>
                <a:gd name="T2" fmla="*/ 0 w 156"/>
                <a:gd name="T3" fmla="*/ 0 h 229"/>
                <a:gd name="T4" fmla="*/ 0 w 156"/>
                <a:gd name="T5" fmla="*/ 0 h 229"/>
                <a:gd name="T6" fmla="*/ 0 w 156"/>
                <a:gd name="T7" fmla="*/ 0 h 229"/>
                <a:gd name="T8" fmla="*/ 0 w 156"/>
                <a:gd name="T9" fmla="*/ 0 h 229"/>
                <a:gd name="T10" fmla="*/ 0 w 156"/>
                <a:gd name="T11" fmla="*/ 0 h 229"/>
                <a:gd name="T12" fmla="*/ 0 w 156"/>
                <a:gd name="T13" fmla="*/ 0 h 229"/>
                <a:gd name="T14" fmla="*/ 0 w 156"/>
                <a:gd name="T15" fmla="*/ 0 h 229"/>
                <a:gd name="T16" fmla="*/ 0 w 156"/>
                <a:gd name="T17" fmla="*/ 0 h 229"/>
                <a:gd name="T18" fmla="*/ 0 w 156"/>
                <a:gd name="T19" fmla="*/ 0 h 229"/>
                <a:gd name="T20" fmla="*/ 0 w 156"/>
                <a:gd name="T21" fmla="*/ 0 h 229"/>
                <a:gd name="T22" fmla="*/ 0 w 156"/>
                <a:gd name="T23" fmla="*/ 0 h 2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56"/>
                <a:gd name="T37" fmla="*/ 0 h 229"/>
                <a:gd name="T38" fmla="*/ 156 w 156"/>
                <a:gd name="T39" fmla="*/ 229 h 22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56" h="229">
                  <a:moveTo>
                    <a:pt x="0" y="182"/>
                  </a:moveTo>
                  <a:lnTo>
                    <a:pt x="24" y="135"/>
                  </a:lnTo>
                  <a:lnTo>
                    <a:pt x="10" y="85"/>
                  </a:lnTo>
                  <a:lnTo>
                    <a:pt x="52" y="63"/>
                  </a:lnTo>
                  <a:lnTo>
                    <a:pt x="58" y="12"/>
                  </a:lnTo>
                  <a:lnTo>
                    <a:pt x="116" y="0"/>
                  </a:lnTo>
                  <a:lnTo>
                    <a:pt x="156" y="21"/>
                  </a:lnTo>
                  <a:lnTo>
                    <a:pt x="131" y="83"/>
                  </a:lnTo>
                  <a:lnTo>
                    <a:pt x="141" y="156"/>
                  </a:lnTo>
                  <a:lnTo>
                    <a:pt x="107" y="224"/>
                  </a:lnTo>
                  <a:lnTo>
                    <a:pt x="62" y="229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4" name="Freeform 94"/>
            <p:cNvSpPr>
              <a:spLocks/>
            </p:cNvSpPr>
            <p:nvPr/>
          </p:nvSpPr>
          <p:spPr bwMode="ltGray">
            <a:xfrm>
              <a:off x="2673" y="1282"/>
              <a:ext cx="20" cy="18"/>
            </a:xfrm>
            <a:custGeom>
              <a:avLst/>
              <a:gdLst>
                <a:gd name="T0" fmla="*/ 0 w 60"/>
                <a:gd name="T1" fmla="*/ 0 h 54"/>
                <a:gd name="T2" fmla="*/ 0 w 60"/>
                <a:gd name="T3" fmla="*/ 0 h 54"/>
                <a:gd name="T4" fmla="*/ 0 w 60"/>
                <a:gd name="T5" fmla="*/ 0 h 54"/>
                <a:gd name="T6" fmla="*/ 0 w 60"/>
                <a:gd name="T7" fmla="*/ 0 h 54"/>
                <a:gd name="T8" fmla="*/ 0 w 60"/>
                <a:gd name="T9" fmla="*/ 0 h 54"/>
                <a:gd name="T10" fmla="*/ 0 w 60"/>
                <a:gd name="T11" fmla="*/ 0 h 54"/>
                <a:gd name="T12" fmla="*/ 0 w 60"/>
                <a:gd name="T13" fmla="*/ 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54"/>
                <a:gd name="T23" fmla="*/ 60 w 60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54">
                  <a:moveTo>
                    <a:pt x="0" y="36"/>
                  </a:moveTo>
                  <a:lnTo>
                    <a:pt x="42" y="0"/>
                  </a:lnTo>
                  <a:lnTo>
                    <a:pt x="60" y="15"/>
                  </a:lnTo>
                  <a:lnTo>
                    <a:pt x="60" y="31"/>
                  </a:lnTo>
                  <a:lnTo>
                    <a:pt x="39" y="54"/>
                  </a:lnTo>
                  <a:lnTo>
                    <a:pt x="5" y="47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5" name="Freeform 95"/>
            <p:cNvSpPr>
              <a:spLocks/>
            </p:cNvSpPr>
            <p:nvPr/>
          </p:nvSpPr>
          <p:spPr bwMode="ltGray">
            <a:xfrm>
              <a:off x="2686" y="1169"/>
              <a:ext cx="11" cy="20"/>
            </a:xfrm>
            <a:custGeom>
              <a:avLst/>
              <a:gdLst>
                <a:gd name="T0" fmla="*/ 0 w 33"/>
                <a:gd name="T1" fmla="*/ 0 h 59"/>
                <a:gd name="T2" fmla="*/ 0 w 33"/>
                <a:gd name="T3" fmla="*/ 0 h 59"/>
                <a:gd name="T4" fmla="*/ 0 w 33"/>
                <a:gd name="T5" fmla="*/ 0 h 59"/>
                <a:gd name="T6" fmla="*/ 0 w 33"/>
                <a:gd name="T7" fmla="*/ 0 h 59"/>
                <a:gd name="T8" fmla="*/ 0 w 33"/>
                <a:gd name="T9" fmla="*/ 0 h 59"/>
                <a:gd name="T10" fmla="*/ 0 w 33"/>
                <a:gd name="T11" fmla="*/ 0 h 59"/>
                <a:gd name="T12" fmla="*/ 0 w 33"/>
                <a:gd name="T13" fmla="*/ 0 h 59"/>
                <a:gd name="T14" fmla="*/ 0 w 33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3"/>
                <a:gd name="T25" fmla="*/ 0 h 59"/>
                <a:gd name="T26" fmla="*/ 33 w 33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3" h="59">
                  <a:moveTo>
                    <a:pt x="0" y="50"/>
                  </a:moveTo>
                  <a:lnTo>
                    <a:pt x="13" y="0"/>
                  </a:lnTo>
                  <a:lnTo>
                    <a:pt x="21" y="0"/>
                  </a:lnTo>
                  <a:lnTo>
                    <a:pt x="33" y="10"/>
                  </a:lnTo>
                  <a:lnTo>
                    <a:pt x="33" y="24"/>
                  </a:lnTo>
                  <a:lnTo>
                    <a:pt x="21" y="59"/>
                  </a:lnTo>
                  <a:lnTo>
                    <a:pt x="13" y="5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ltGray">
            <a:xfrm>
              <a:off x="2831" y="1745"/>
              <a:ext cx="15" cy="16"/>
            </a:xfrm>
            <a:custGeom>
              <a:avLst/>
              <a:gdLst>
                <a:gd name="T0" fmla="*/ 0 w 44"/>
                <a:gd name="T1" fmla="*/ 0 h 46"/>
                <a:gd name="T2" fmla="*/ 0 w 44"/>
                <a:gd name="T3" fmla="*/ 0 h 46"/>
                <a:gd name="T4" fmla="*/ 0 w 44"/>
                <a:gd name="T5" fmla="*/ 0 h 46"/>
                <a:gd name="T6" fmla="*/ 0 w 44"/>
                <a:gd name="T7" fmla="*/ 0 h 46"/>
                <a:gd name="T8" fmla="*/ 0 w 44"/>
                <a:gd name="T9" fmla="*/ 0 h 46"/>
                <a:gd name="T10" fmla="*/ 0 w 44"/>
                <a:gd name="T11" fmla="*/ 0 h 46"/>
                <a:gd name="T12" fmla="*/ 0 w 44"/>
                <a:gd name="T13" fmla="*/ 0 h 46"/>
                <a:gd name="T14" fmla="*/ 0 w 44"/>
                <a:gd name="T15" fmla="*/ 0 h 4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46"/>
                <a:gd name="T26" fmla="*/ 44 w 44"/>
                <a:gd name="T27" fmla="*/ 46 h 4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46">
                  <a:moveTo>
                    <a:pt x="0" y="37"/>
                  </a:moveTo>
                  <a:lnTo>
                    <a:pt x="0" y="9"/>
                  </a:lnTo>
                  <a:lnTo>
                    <a:pt x="18" y="0"/>
                  </a:lnTo>
                  <a:lnTo>
                    <a:pt x="44" y="9"/>
                  </a:lnTo>
                  <a:lnTo>
                    <a:pt x="44" y="23"/>
                  </a:lnTo>
                  <a:lnTo>
                    <a:pt x="31" y="37"/>
                  </a:lnTo>
                  <a:lnTo>
                    <a:pt x="10" y="4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ltGray">
            <a:xfrm>
              <a:off x="1851" y="3706"/>
              <a:ext cx="30" cy="22"/>
            </a:xfrm>
            <a:custGeom>
              <a:avLst/>
              <a:gdLst>
                <a:gd name="T0" fmla="*/ 0 w 89"/>
                <a:gd name="T1" fmla="*/ 0 h 66"/>
                <a:gd name="T2" fmla="*/ 0 w 89"/>
                <a:gd name="T3" fmla="*/ 0 h 66"/>
                <a:gd name="T4" fmla="*/ 0 w 89"/>
                <a:gd name="T5" fmla="*/ 0 h 66"/>
                <a:gd name="T6" fmla="*/ 0 w 89"/>
                <a:gd name="T7" fmla="*/ 0 h 66"/>
                <a:gd name="T8" fmla="*/ 0 w 89"/>
                <a:gd name="T9" fmla="*/ 0 h 66"/>
                <a:gd name="T10" fmla="*/ 0 w 89"/>
                <a:gd name="T11" fmla="*/ 0 h 66"/>
                <a:gd name="T12" fmla="*/ 0 w 89"/>
                <a:gd name="T13" fmla="*/ 0 h 66"/>
                <a:gd name="T14" fmla="*/ 0 w 89"/>
                <a:gd name="T15" fmla="*/ 0 h 66"/>
                <a:gd name="T16" fmla="*/ 0 w 89"/>
                <a:gd name="T17" fmla="*/ 0 h 66"/>
                <a:gd name="T18" fmla="*/ 0 w 89"/>
                <a:gd name="T19" fmla="*/ 0 h 66"/>
                <a:gd name="T20" fmla="*/ 0 w 89"/>
                <a:gd name="T21" fmla="*/ 0 h 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9"/>
                <a:gd name="T34" fmla="*/ 0 h 66"/>
                <a:gd name="T35" fmla="*/ 89 w 89"/>
                <a:gd name="T36" fmla="*/ 66 h 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9" h="66">
                  <a:moveTo>
                    <a:pt x="89" y="22"/>
                  </a:moveTo>
                  <a:lnTo>
                    <a:pt x="81" y="40"/>
                  </a:lnTo>
                  <a:lnTo>
                    <a:pt x="40" y="40"/>
                  </a:lnTo>
                  <a:lnTo>
                    <a:pt x="32" y="40"/>
                  </a:lnTo>
                  <a:lnTo>
                    <a:pt x="0" y="66"/>
                  </a:lnTo>
                  <a:lnTo>
                    <a:pt x="16" y="14"/>
                  </a:lnTo>
                  <a:lnTo>
                    <a:pt x="24" y="14"/>
                  </a:lnTo>
                  <a:lnTo>
                    <a:pt x="32" y="1"/>
                  </a:lnTo>
                  <a:lnTo>
                    <a:pt x="69" y="0"/>
                  </a:lnTo>
                  <a:lnTo>
                    <a:pt x="89" y="4"/>
                  </a:lnTo>
                  <a:lnTo>
                    <a:pt x="89" y="2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ltGray">
            <a:xfrm>
              <a:off x="1891" y="3706"/>
              <a:ext cx="25" cy="19"/>
            </a:xfrm>
            <a:custGeom>
              <a:avLst/>
              <a:gdLst>
                <a:gd name="T0" fmla="*/ 0 w 76"/>
                <a:gd name="T1" fmla="*/ 0 h 57"/>
                <a:gd name="T2" fmla="*/ 0 w 76"/>
                <a:gd name="T3" fmla="*/ 0 h 57"/>
                <a:gd name="T4" fmla="*/ 0 w 76"/>
                <a:gd name="T5" fmla="*/ 0 h 57"/>
                <a:gd name="T6" fmla="*/ 0 w 76"/>
                <a:gd name="T7" fmla="*/ 0 h 57"/>
                <a:gd name="T8" fmla="*/ 0 w 76"/>
                <a:gd name="T9" fmla="*/ 0 h 57"/>
                <a:gd name="T10" fmla="*/ 0 w 76"/>
                <a:gd name="T11" fmla="*/ 0 h 57"/>
                <a:gd name="T12" fmla="*/ 0 w 76"/>
                <a:gd name="T13" fmla="*/ 0 h 57"/>
                <a:gd name="T14" fmla="*/ 0 w 76"/>
                <a:gd name="T15" fmla="*/ 0 h 57"/>
                <a:gd name="T16" fmla="*/ 0 w 76"/>
                <a:gd name="T17" fmla="*/ 0 h 57"/>
                <a:gd name="T18" fmla="*/ 0 w 76"/>
                <a:gd name="T19" fmla="*/ 0 h 57"/>
                <a:gd name="T20" fmla="*/ 0 w 76"/>
                <a:gd name="T21" fmla="*/ 0 h 5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"/>
                <a:gd name="T34" fmla="*/ 0 h 57"/>
                <a:gd name="T35" fmla="*/ 76 w 76"/>
                <a:gd name="T36" fmla="*/ 57 h 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" h="57">
                  <a:moveTo>
                    <a:pt x="10" y="24"/>
                  </a:moveTo>
                  <a:lnTo>
                    <a:pt x="27" y="1"/>
                  </a:lnTo>
                  <a:lnTo>
                    <a:pt x="56" y="0"/>
                  </a:lnTo>
                  <a:lnTo>
                    <a:pt x="73" y="10"/>
                  </a:lnTo>
                  <a:lnTo>
                    <a:pt x="76" y="24"/>
                  </a:lnTo>
                  <a:lnTo>
                    <a:pt x="76" y="38"/>
                  </a:lnTo>
                  <a:lnTo>
                    <a:pt x="52" y="57"/>
                  </a:lnTo>
                  <a:lnTo>
                    <a:pt x="23" y="50"/>
                  </a:lnTo>
                  <a:lnTo>
                    <a:pt x="0" y="47"/>
                  </a:lnTo>
                  <a:lnTo>
                    <a:pt x="0" y="33"/>
                  </a:lnTo>
                  <a:lnTo>
                    <a:pt x="10" y="2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9" name="Freeform 99"/>
            <p:cNvSpPr>
              <a:spLocks/>
            </p:cNvSpPr>
            <p:nvPr/>
          </p:nvSpPr>
          <p:spPr bwMode="ltGray">
            <a:xfrm>
              <a:off x="1425" y="2117"/>
              <a:ext cx="164" cy="78"/>
            </a:xfrm>
            <a:custGeom>
              <a:avLst/>
              <a:gdLst>
                <a:gd name="T0" fmla="*/ 0 w 492"/>
                <a:gd name="T1" fmla="*/ 0 h 233"/>
                <a:gd name="T2" fmla="*/ 0 w 492"/>
                <a:gd name="T3" fmla="*/ 0 h 233"/>
                <a:gd name="T4" fmla="*/ 0 w 492"/>
                <a:gd name="T5" fmla="*/ 0 h 233"/>
                <a:gd name="T6" fmla="*/ 0 w 492"/>
                <a:gd name="T7" fmla="*/ 0 h 233"/>
                <a:gd name="T8" fmla="*/ 0 w 492"/>
                <a:gd name="T9" fmla="*/ 0 h 233"/>
                <a:gd name="T10" fmla="*/ 0 w 492"/>
                <a:gd name="T11" fmla="*/ 0 h 233"/>
                <a:gd name="T12" fmla="*/ 0 w 492"/>
                <a:gd name="T13" fmla="*/ 0 h 233"/>
                <a:gd name="T14" fmla="*/ 0 w 492"/>
                <a:gd name="T15" fmla="*/ 0 h 233"/>
                <a:gd name="T16" fmla="*/ 0 w 492"/>
                <a:gd name="T17" fmla="*/ 0 h 233"/>
                <a:gd name="T18" fmla="*/ 0 w 492"/>
                <a:gd name="T19" fmla="*/ 0 h 233"/>
                <a:gd name="T20" fmla="*/ 0 w 492"/>
                <a:gd name="T21" fmla="*/ 0 h 233"/>
                <a:gd name="T22" fmla="*/ 0 w 492"/>
                <a:gd name="T23" fmla="*/ 0 h 233"/>
                <a:gd name="T24" fmla="*/ 0 w 492"/>
                <a:gd name="T25" fmla="*/ 0 h 233"/>
                <a:gd name="T26" fmla="*/ 0 w 492"/>
                <a:gd name="T27" fmla="*/ 0 h 233"/>
                <a:gd name="T28" fmla="*/ 0 w 492"/>
                <a:gd name="T29" fmla="*/ 0 h 233"/>
                <a:gd name="T30" fmla="*/ 0 w 492"/>
                <a:gd name="T31" fmla="*/ 0 h 233"/>
                <a:gd name="T32" fmla="*/ 0 w 492"/>
                <a:gd name="T33" fmla="*/ 0 h 233"/>
                <a:gd name="T34" fmla="*/ 0 w 492"/>
                <a:gd name="T35" fmla="*/ 0 h 233"/>
                <a:gd name="T36" fmla="*/ 0 w 492"/>
                <a:gd name="T37" fmla="*/ 0 h 233"/>
                <a:gd name="T38" fmla="*/ 0 w 492"/>
                <a:gd name="T39" fmla="*/ 0 h 233"/>
                <a:gd name="T40" fmla="*/ 0 w 492"/>
                <a:gd name="T41" fmla="*/ 0 h 233"/>
                <a:gd name="T42" fmla="*/ 0 w 492"/>
                <a:gd name="T43" fmla="*/ 0 h 233"/>
                <a:gd name="T44" fmla="*/ 0 w 492"/>
                <a:gd name="T45" fmla="*/ 0 h 233"/>
                <a:gd name="T46" fmla="*/ 0 w 492"/>
                <a:gd name="T47" fmla="*/ 0 h 233"/>
                <a:gd name="T48" fmla="*/ 0 w 492"/>
                <a:gd name="T49" fmla="*/ 0 h 233"/>
                <a:gd name="T50" fmla="*/ 0 w 492"/>
                <a:gd name="T51" fmla="*/ 0 h 23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92"/>
                <a:gd name="T79" fmla="*/ 0 h 233"/>
                <a:gd name="T80" fmla="*/ 492 w 492"/>
                <a:gd name="T81" fmla="*/ 233 h 23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92" h="233">
                  <a:moveTo>
                    <a:pt x="474" y="193"/>
                  </a:moveTo>
                  <a:lnTo>
                    <a:pt x="492" y="184"/>
                  </a:lnTo>
                  <a:lnTo>
                    <a:pt x="492" y="139"/>
                  </a:lnTo>
                  <a:lnTo>
                    <a:pt x="489" y="125"/>
                  </a:lnTo>
                  <a:lnTo>
                    <a:pt x="437" y="113"/>
                  </a:lnTo>
                  <a:lnTo>
                    <a:pt x="393" y="74"/>
                  </a:lnTo>
                  <a:lnTo>
                    <a:pt x="363" y="63"/>
                  </a:lnTo>
                  <a:lnTo>
                    <a:pt x="321" y="29"/>
                  </a:lnTo>
                  <a:lnTo>
                    <a:pt x="238" y="14"/>
                  </a:lnTo>
                  <a:lnTo>
                    <a:pt x="163" y="0"/>
                  </a:lnTo>
                  <a:lnTo>
                    <a:pt x="101" y="7"/>
                  </a:lnTo>
                  <a:lnTo>
                    <a:pt x="49" y="14"/>
                  </a:lnTo>
                  <a:lnTo>
                    <a:pt x="5" y="47"/>
                  </a:lnTo>
                  <a:lnTo>
                    <a:pt x="0" y="99"/>
                  </a:lnTo>
                  <a:lnTo>
                    <a:pt x="49" y="103"/>
                  </a:lnTo>
                  <a:lnTo>
                    <a:pt x="85" y="81"/>
                  </a:lnTo>
                  <a:lnTo>
                    <a:pt x="85" y="58"/>
                  </a:lnTo>
                  <a:lnTo>
                    <a:pt x="124" y="63"/>
                  </a:lnTo>
                  <a:lnTo>
                    <a:pt x="269" y="137"/>
                  </a:lnTo>
                  <a:lnTo>
                    <a:pt x="302" y="173"/>
                  </a:lnTo>
                  <a:lnTo>
                    <a:pt x="306" y="228"/>
                  </a:lnTo>
                  <a:lnTo>
                    <a:pt x="339" y="233"/>
                  </a:lnTo>
                  <a:lnTo>
                    <a:pt x="380" y="219"/>
                  </a:lnTo>
                  <a:lnTo>
                    <a:pt x="407" y="193"/>
                  </a:lnTo>
                  <a:lnTo>
                    <a:pt x="455" y="197"/>
                  </a:lnTo>
                  <a:lnTo>
                    <a:pt x="474" y="19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0" name="Freeform 100"/>
            <p:cNvSpPr>
              <a:spLocks/>
            </p:cNvSpPr>
            <p:nvPr/>
          </p:nvSpPr>
          <p:spPr bwMode="ltGray">
            <a:xfrm>
              <a:off x="1654" y="984"/>
              <a:ext cx="21" cy="20"/>
            </a:xfrm>
            <a:custGeom>
              <a:avLst/>
              <a:gdLst>
                <a:gd name="T0" fmla="*/ 0 w 65"/>
                <a:gd name="T1" fmla="*/ 0 h 61"/>
                <a:gd name="T2" fmla="*/ 0 w 65"/>
                <a:gd name="T3" fmla="*/ 0 h 61"/>
                <a:gd name="T4" fmla="*/ 0 w 65"/>
                <a:gd name="T5" fmla="*/ 0 h 61"/>
                <a:gd name="T6" fmla="*/ 0 w 65"/>
                <a:gd name="T7" fmla="*/ 0 h 61"/>
                <a:gd name="T8" fmla="*/ 0 w 65"/>
                <a:gd name="T9" fmla="*/ 0 h 61"/>
                <a:gd name="T10" fmla="*/ 0 w 65"/>
                <a:gd name="T11" fmla="*/ 0 h 61"/>
                <a:gd name="T12" fmla="*/ 0 w 65"/>
                <a:gd name="T13" fmla="*/ 0 h 61"/>
                <a:gd name="T14" fmla="*/ 0 w 65"/>
                <a:gd name="T15" fmla="*/ 0 h 6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61"/>
                <a:gd name="T26" fmla="*/ 65 w 65"/>
                <a:gd name="T27" fmla="*/ 61 h 6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61">
                  <a:moveTo>
                    <a:pt x="44" y="0"/>
                  </a:moveTo>
                  <a:lnTo>
                    <a:pt x="65" y="15"/>
                  </a:lnTo>
                  <a:lnTo>
                    <a:pt x="54" y="36"/>
                  </a:lnTo>
                  <a:lnTo>
                    <a:pt x="36" y="57"/>
                  </a:lnTo>
                  <a:lnTo>
                    <a:pt x="0" y="61"/>
                  </a:lnTo>
                  <a:lnTo>
                    <a:pt x="8" y="1"/>
                  </a:lnTo>
                  <a:lnTo>
                    <a:pt x="30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1" name="Freeform 101"/>
            <p:cNvSpPr>
              <a:spLocks/>
            </p:cNvSpPr>
            <p:nvPr/>
          </p:nvSpPr>
          <p:spPr bwMode="ltGray">
            <a:xfrm>
              <a:off x="1462" y="834"/>
              <a:ext cx="55" cy="61"/>
            </a:xfrm>
            <a:custGeom>
              <a:avLst/>
              <a:gdLst>
                <a:gd name="T0" fmla="*/ 0 w 167"/>
                <a:gd name="T1" fmla="*/ 0 h 182"/>
                <a:gd name="T2" fmla="*/ 0 w 167"/>
                <a:gd name="T3" fmla="*/ 0 h 182"/>
                <a:gd name="T4" fmla="*/ 0 w 167"/>
                <a:gd name="T5" fmla="*/ 0 h 182"/>
                <a:gd name="T6" fmla="*/ 0 w 167"/>
                <a:gd name="T7" fmla="*/ 0 h 182"/>
                <a:gd name="T8" fmla="*/ 0 w 167"/>
                <a:gd name="T9" fmla="*/ 0 h 182"/>
                <a:gd name="T10" fmla="*/ 0 w 167"/>
                <a:gd name="T11" fmla="*/ 0 h 182"/>
                <a:gd name="T12" fmla="*/ 0 w 167"/>
                <a:gd name="T13" fmla="*/ 0 h 182"/>
                <a:gd name="T14" fmla="*/ 0 w 167"/>
                <a:gd name="T15" fmla="*/ 0 h 182"/>
                <a:gd name="T16" fmla="*/ 0 w 167"/>
                <a:gd name="T17" fmla="*/ 0 h 182"/>
                <a:gd name="T18" fmla="*/ 0 w 167"/>
                <a:gd name="T19" fmla="*/ 0 h 182"/>
                <a:gd name="T20" fmla="*/ 0 w 167"/>
                <a:gd name="T21" fmla="*/ 0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67"/>
                <a:gd name="T34" fmla="*/ 0 h 182"/>
                <a:gd name="T35" fmla="*/ 167 w 167"/>
                <a:gd name="T36" fmla="*/ 182 h 1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67" h="182">
                  <a:moveTo>
                    <a:pt x="88" y="0"/>
                  </a:moveTo>
                  <a:lnTo>
                    <a:pt x="124" y="10"/>
                  </a:lnTo>
                  <a:lnTo>
                    <a:pt x="140" y="22"/>
                  </a:lnTo>
                  <a:lnTo>
                    <a:pt x="167" y="70"/>
                  </a:lnTo>
                  <a:lnTo>
                    <a:pt x="154" y="129"/>
                  </a:lnTo>
                  <a:lnTo>
                    <a:pt x="75" y="139"/>
                  </a:lnTo>
                  <a:lnTo>
                    <a:pt x="43" y="182"/>
                  </a:lnTo>
                  <a:lnTo>
                    <a:pt x="49" y="129"/>
                  </a:lnTo>
                  <a:lnTo>
                    <a:pt x="0" y="66"/>
                  </a:lnTo>
                  <a:lnTo>
                    <a:pt x="6" y="10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" name="Freeform 102"/>
            <p:cNvSpPr>
              <a:spLocks/>
            </p:cNvSpPr>
            <p:nvPr/>
          </p:nvSpPr>
          <p:spPr bwMode="ltGray">
            <a:xfrm>
              <a:off x="1367" y="659"/>
              <a:ext cx="80" cy="57"/>
            </a:xfrm>
            <a:custGeom>
              <a:avLst/>
              <a:gdLst>
                <a:gd name="T0" fmla="*/ 0 w 240"/>
                <a:gd name="T1" fmla="*/ 0 h 170"/>
                <a:gd name="T2" fmla="*/ 0 w 240"/>
                <a:gd name="T3" fmla="*/ 0 h 170"/>
                <a:gd name="T4" fmla="*/ 0 w 240"/>
                <a:gd name="T5" fmla="*/ 0 h 170"/>
                <a:gd name="T6" fmla="*/ 0 w 240"/>
                <a:gd name="T7" fmla="*/ 0 h 170"/>
                <a:gd name="T8" fmla="*/ 0 w 240"/>
                <a:gd name="T9" fmla="*/ 0 h 170"/>
                <a:gd name="T10" fmla="*/ 0 w 240"/>
                <a:gd name="T11" fmla="*/ 0 h 170"/>
                <a:gd name="T12" fmla="*/ 0 w 240"/>
                <a:gd name="T13" fmla="*/ 0 h 170"/>
                <a:gd name="T14" fmla="*/ 0 w 240"/>
                <a:gd name="T15" fmla="*/ 0 h 170"/>
                <a:gd name="T16" fmla="*/ 0 w 240"/>
                <a:gd name="T17" fmla="*/ 0 h 170"/>
                <a:gd name="T18" fmla="*/ 0 w 240"/>
                <a:gd name="T19" fmla="*/ 0 h 170"/>
                <a:gd name="T20" fmla="*/ 0 w 240"/>
                <a:gd name="T21" fmla="*/ 0 h 170"/>
                <a:gd name="T22" fmla="*/ 0 w 240"/>
                <a:gd name="T23" fmla="*/ 0 h 170"/>
                <a:gd name="T24" fmla="*/ 0 w 240"/>
                <a:gd name="T25" fmla="*/ 0 h 170"/>
                <a:gd name="T26" fmla="*/ 0 w 240"/>
                <a:gd name="T27" fmla="*/ 0 h 170"/>
                <a:gd name="T28" fmla="*/ 0 w 240"/>
                <a:gd name="T29" fmla="*/ 0 h 170"/>
                <a:gd name="T30" fmla="*/ 0 w 240"/>
                <a:gd name="T31" fmla="*/ 0 h 170"/>
                <a:gd name="T32" fmla="*/ 0 w 240"/>
                <a:gd name="T33" fmla="*/ 0 h 170"/>
                <a:gd name="T34" fmla="*/ 0 w 240"/>
                <a:gd name="T35" fmla="*/ 0 h 170"/>
                <a:gd name="T36" fmla="*/ 0 w 240"/>
                <a:gd name="T37" fmla="*/ 0 h 170"/>
                <a:gd name="T38" fmla="*/ 0 w 240"/>
                <a:gd name="T39" fmla="*/ 0 h 17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40"/>
                <a:gd name="T61" fmla="*/ 0 h 170"/>
                <a:gd name="T62" fmla="*/ 240 w 240"/>
                <a:gd name="T63" fmla="*/ 170 h 17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40" h="170">
                  <a:moveTo>
                    <a:pt x="100" y="161"/>
                  </a:moveTo>
                  <a:lnTo>
                    <a:pt x="94" y="159"/>
                  </a:lnTo>
                  <a:lnTo>
                    <a:pt x="86" y="145"/>
                  </a:lnTo>
                  <a:lnTo>
                    <a:pt x="76" y="145"/>
                  </a:lnTo>
                  <a:lnTo>
                    <a:pt x="11" y="159"/>
                  </a:lnTo>
                  <a:lnTo>
                    <a:pt x="0" y="117"/>
                  </a:lnTo>
                  <a:lnTo>
                    <a:pt x="36" y="106"/>
                  </a:lnTo>
                  <a:lnTo>
                    <a:pt x="21" y="81"/>
                  </a:lnTo>
                  <a:lnTo>
                    <a:pt x="40" y="25"/>
                  </a:lnTo>
                  <a:lnTo>
                    <a:pt x="76" y="0"/>
                  </a:lnTo>
                  <a:lnTo>
                    <a:pt x="86" y="0"/>
                  </a:lnTo>
                  <a:lnTo>
                    <a:pt x="150" y="36"/>
                  </a:lnTo>
                  <a:lnTo>
                    <a:pt x="232" y="45"/>
                  </a:lnTo>
                  <a:lnTo>
                    <a:pt x="215" y="73"/>
                  </a:lnTo>
                  <a:lnTo>
                    <a:pt x="215" y="106"/>
                  </a:lnTo>
                  <a:lnTo>
                    <a:pt x="240" y="141"/>
                  </a:lnTo>
                  <a:lnTo>
                    <a:pt x="237" y="155"/>
                  </a:lnTo>
                  <a:lnTo>
                    <a:pt x="129" y="170"/>
                  </a:lnTo>
                  <a:lnTo>
                    <a:pt x="109" y="166"/>
                  </a:lnTo>
                  <a:lnTo>
                    <a:pt x="100" y="16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Freeform 103"/>
            <p:cNvSpPr>
              <a:spLocks/>
            </p:cNvSpPr>
            <p:nvPr/>
          </p:nvSpPr>
          <p:spPr bwMode="ltGray">
            <a:xfrm>
              <a:off x="1263" y="681"/>
              <a:ext cx="62" cy="27"/>
            </a:xfrm>
            <a:custGeom>
              <a:avLst/>
              <a:gdLst>
                <a:gd name="T0" fmla="*/ 0 w 185"/>
                <a:gd name="T1" fmla="*/ 0 h 80"/>
                <a:gd name="T2" fmla="*/ 0 w 185"/>
                <a:gd name="T3" fmla="*/ 0 h 80"/>
                <a:gd name="T4" fmla="*/ 0 w 185"/>
                <a:gd name="T5" fmla="*/ 0 h 80"/>
                <a:gd name="T6" fmla="*/ 0 w 185"/>
                <a:gd name="T7" fmla="*/ 0 h 80"/>
                <a:gd name="T8" fmla="*/ 0 w 185"/>
                <a:gd name="T9" fmla="*/ 0 h 80"/>
                <a:gd name="T10" fmla="*/ 0 w 185"/>
                <a:gd name="T11" fmla="*/ 0 h 80"/>
                <a:gd name="T12" fmla="*/ 0 w 185"/>
                <a:gd name="T13" fmla="*/ 0 h 80"/>
                <a:gd name="T14" fmla="*/ 0 w 185"/>
                <a:gd name="T15" fmla="*/ 0 h 80"/>
                <a:gd name="T16" fmla="*/ 0 w 185"/>
                <a:gd name="T17" fmla="*/ 0 h 80"/>
                <a:gd name="T18" fmla="*/ 0 w 185"/>
                <a:gd name="T19" fmla="*/ 0 h 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5"/>
                <a:gd name="T31" fmla="*/ 0 h 80"/>
                <a:gd name="T32" fmla="*/ 185 w 185"/>
                <a:gd name="T33" fmla="*/ 80 h 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5" h="80">
                  <a:moveTo>
                    <a:pt x="75" y="47"/>
                  </a:moveTo>
                  <a:lnTo>
                    <a:pt x="0" y="40"/>
                  </a:lnTo>
                  <a:lnTo>
                    <a:pt x="10" y="31"/>
                  </a:lnTo>
                  <a:lnTo>
                    <a:pt x="106" y="0"/>
                  </a:lnTo>
                  <a:lnTo>
                    <a:pt x="174" y="18"/>
                  </a:lnTo>
                  <a:lnTo>
                    <a:pt x="185" y="31"/>
                  </a:lnTo>
                  <a:lnTo>
                    <a:pt x="185" y="40"/>
                  </a:lnTo>
                  <a:lnTo>
                    <a:pt x="174" y="80"/>
                  </a:lnTo>
                  <a:lnTo>
                    <a:pt x="114" y="47"/>
                  </a:lnTo>
                  <a:lnTo>
                    <a:pt x="75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" name="Freeform 104"/>
            <p:cNvSpPr>
              <a:spLocks/>
            </p:cNvSpPr>
            <p:nvPr/>
          </p:nvSpPr>
          <p:spPr bwMode="ltGray">
            <a:xfrm>
              <a:off x="1376" y="720"/>
              <a:ext cx="27" cy="32"/>
            </a:xfrm>
            <a:custGeom>
              <a:avLst/>
              <a:gdLst>
                <a:gd name="T0" fmla="*/ 0 w 79"/>
                <a:gd name="T1" fmla="*/ 0 h 97"/>
                <a:gd name="T2" fmla="*/ 0 w 79"/>
                <a:gd name="T3" fmla="*/ 0 h 97"/>
                <a:gd name="T4" fmla="*/ 0 w 79"/>
                <a:gd name="T5" fmla="*/ 0 h 97"/>
                <a:gd name="T6" fmla="*/ 0 w 79"/>
                <a:gd name="T7" fmla="*/ 0 h 97"/>
                <a:gd name="T8" fmla="*/ 0 w 79"/>
                <a:gd name="T9" fmla="*/ 0 h 97"/>
                <a:gd name="T10" fmla="*/ 0 w 79"/>
                <a:gd name="T11" fmla="*/ 0 h 97"/>
                <a:gd name="T12" fmla="*/ 0 w 79"/>
                <a:gd name="T13" fmla="*/ 0 h 97"/>
                <a:gd name="T14" fmla="*/ 0 w 79"/>
                <a:gd name="T15" fmla="*/ 0 h 97"/>
                <a:gd name="T16" fmla="*/ 0 w 79"/>
                <a:gd name="T17" fmla="*/ 0 h 97"/>
                <a:gd name="T18" fmla="*/ 0 w 79"/>
                <a:gd name="T19" fmla="*/ 0 h 97"/>
                <a:gd name="T20" fmla="*/ 0 w 79"/>
                <a:gd name="T21" fmla="*/ 0 h 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9"/>
                <a:gd name="T34" fmla="*/ 0 h 97"/>
                <a:gd name="T35" fmla="*/ 79 w 79"/>
                <a:gd name="T36" fmla="*/ 97 h 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9" h="97">
                  <a:moveTo>
                    <a:pt x="8" y="94"/>
                  </a:moveTo>
                  <a:lnTo>
                    <a:pt x="13" y="73"/>
                  </a:lnTo>
                  <a:lnTo>
                    <a:pt x="0" y="28"/>
                  </a:lnTo>
                  <a:lnTo>
                    <a:pt x="6" y="32"/>
                  </a:lnTo>
                  <a:lnTo>
                    <a:pt x="23" y="0"/>
                  </a:lnTo>
                  <a:lnTo>
                    <a:pt x="66" y="0"/>
                  </a:lnTo>
                  <a:lnTo>
                    <a:pt x="71" y="11"/>
                  </a:lnTo>
                  <a:lnTo>
                    <a:pt x="79" y="86"/>
                  </a:lnTo>
                  <a:lnTo>
                    <a:pt x="56" y="97"/>
                  </a:lnTo>
                  <a:lnTo>
                    <a:pt x="13" y="89"/>
                  </a:lnTo>
                  <a:lnTo>
                    <a:pt x="8" y="9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" name="Freeform 105"/>
            <p:cNvSpPr>
              <a:spLocks/>
            </p:cNvSpPr>
            <p:nvPr/>
          </p:nvSpPr>
          <p:spPr bwMode="ltGray">
            <a:xfrm>
              <a:off x="1226" y="710"/>
              <a:ext cx="28" cy="19"/>
            </a:xfrm>
            <a:custGeom>
              <a:avLst/>
              <a:gdLst>
                <a:gd name="T0" fmla="*/ 0 w 84"/>
                <a:gd name="T1" fmla="*/ 0 h 57"/>
                <a:gd name="T2" fmla="*/ 0 w 84"/>
                <a:gd name="T3" fmla="*/ 0 h 57"/>
                <a:gd name="T4" fmla="*/ 0 w 84"/>
                <a:gd name="T5" fmla="*/ 0 h 57"/>
                <a:gd name="T6" fmla="*/ 0 w 84"/>
                <a:gd name="T7" fmla="*/ 0 h 57"/>
                <a:gd name="T8" fmla="*/ 0 w 84"/>
                <a:gd name="T9" fmla="*/ 0 h 57"/>
                <a:gd name="T10" fmla="*/ 0 w 84"/>
                <a:gd name="T11" fmla="*/ 0 h 57"/>
                <a:gd name="T12" fmla="*/ 0 w 84"/>
                <a:gd name="T13" fmla="*/ 0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"/>
                <a:gd name="T22" fmla="*/ 0 h 57"/>
                <a:gd name="T23" fmla="*/ 84 w 84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" h="57">
                  <a:moveTo>
                    <a:pt x="63" y="7"/>
                  </a:moveTo>
                  <a:lnTo>
                    <a:pt x="11" y="0"/>
                  </a:lnTo>
                  <a:lnTo>
                    <a:pt x="0" y="15"/>
                  </a:lnTo>
                  <a:lnTo>
                    <a:pt x="11" y="40"/>
                  </a:lnTo>
                  <a:lnTo>
                    <a:pt x="44" y="57"/>
                  </a:lnTo>
                  <a:lnTo>
                    <a:pt x="84" y="26"/>
                  </a:lnTo>
                  <a:lnTo>
                    <a:pt x="63" y="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Freeform 106"/>
            <p:cNvSpPr>
              <a:spLocks/>
            </p:cNvSpPr>
            <p:nvPr/>
          </p:nvSpPr>
          <p:spPr bwMode="ltGray">
            <a:xfrm>
              <a:off x="1272" y="711"/>
              <a:ext cx="34" cy="20"/>
            </a:xfrm>
            <a:custGeom>
              <a:avLst/>
              <a:gdLst>
                <a:gd name="T0" fmla="*/ 0 w 104"/>
                <a:gd name="T1" fmla="*/ 0 h 62"/>
                <a:gd name="T2" fmla="*/ 0 w 104"/>
                <a:gd name="T3" fmla="*/ 0 h 62"/>
                <a:gd name="T4" fmla="*/ 0 w 104"/>
                <a:gd name="T5" fmla="*/ 0 h 62"/>
                <a:gd name="T6" fmla="*/ 0 w 104"/>
                <a:gd name="T7" fmla="*/ 0 h 62"/>
                <a:gd name="T8" fmla="*/ 0 w 104"/>
                <a:gd name="T9" fmla="*/ 0 h 62"/>
                <a:gd name="T10" fmla="*/ 0 w 104"/>
                <a:gd name="T11" fmla="*/ 0 h 62"/>
                <a:gd name="T12" fmla="*/ 0 w 104"/>
                <a:gd name="T13" fmla="*/ 0 h 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4"/>
                <a:gd name="T22" fmla="*/ 0 h 62"/>
                <a:gd name="T23" fmla="*/ 104 w 104"/>
                <a:gd name="T24" fmla="*/ 62 h 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4" h="62">
                  <a:moveTo>
                    <a:pt x="0" y="62"/>
                  </a:moveTo>
                  <a:lnTo>
                    <a:pt x="46" y="36"/>
                  </a:lnTo>
                  <a:lnTo>
                    <a:pt x="104" y="20"/>
                  </a:lnTo>
                  <a:lnTo>
                    <a:pt x="71" y="0"/>
                  </a:lnTo>
                  <a:lnTo>
                    <a:pt x="30" y="15"/>
                  </a:lnTo>
                  <a:lnTo>
                    <a:pt x="8" y="15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" name="Freeform 107"/>
            <p:cNvSpPr>
              <a:spLocks/>
            </p:cNvSpPr>
            <p:nvPr/>
          </p:nvSpPr>
          <p:spPr bwMode="ltGray">
            <a:xfrm>
              <a:off x="1193" y="725"/>
              <a:ext cx="180" cy="101"/>
            </a:xfrm>
            <a:custGeom>
              <a:avLst/>
              <a:gdLst>
                <a:gd name="T0" fmla="*/ 0 w 540"/>
                <a:gd name="T1" fmla="*/ 0 h 304"/>
                <a:gd name="T2" fmla="*/ 0 w 540"/>
                <a:gd name="T3" fmla="*/ 0 h 304"/>
                <a:gd name="T4" fmla="*/ 0 w 540"/>
                <a:gd name="T5" fmla="*/ 0 h 304"/>
                <a:gd name="T6" fmla="*/ 0 w 540"/>
                <a:gd name="T7" fmla="*/ 0 h 304"/>
                <a:gd name="T8" fmla="*/ 0 w 540"/>
                <a:gd name="T9" fmla="*/ 0 h 304"/>
                <a:gd name="T10" fmla="*/ 0 w 540"/>
                <a:gd name="T11" fmla="*/ 0 h 304"/>
                <a:gd name="T12" fmla="*/ 0 w 540"/>
                <a:gd name="T13" fmla="*/ 0 h 304"/>
                <a:gd name="T14" fmla="*/ 0 w 540"/>
                <a:gd name="T15" fmla="*/ 0 h 304"/>
                <a:gd name="T16" fmla="*/ 0 w 540"/>
                <a:gd name="T17" fmla="*/ 0 h 304"/>
                <a:gd name="T18" fmla="*/ 0 w 540"/>
                <a:gd name="T19" fmla="*/ 0 h 304"/>
                <a:gd name="T20" fmla="*/ 0 w 540"/>
                <a:gd name="T21" fmla="*/ 0 h 304"/>
                <a:gd name="T22" fmla="*/ 0 w 540"/>
                <a:gd name="T23" fmla="*/ 0 h 304"/>
                <a:gd name="T24" fmla="*/ 0 w 540"/>
                <a:gd name="T25" fmla="*/ 0 h 304"/>
                <a:gd name="T26" fmla="*/ 0 w 540"/>
                <a:gd name="T27" fmla="*/ 0 h 304"/>
                <a:gd name="T28" fmla="*/ 0 w 540"/>
                <a:gd name="T29" fmla="*/ 0 h 304"/>
                <a:gd name="T30" fmla="*/ 0 w 540"/>
                <a:gd name="T31" fmla="*/ 0 h 304"/>
                <a:gd name="T32" fmla="*/ 0 w 540"/>
                <a:gd name="T33" fmla="*/ 0 h 304"/>
                <a:gd name="T34" fmla="*/ 0 w 540"/>
                <a:gd name="T35" fmla="*/ 0 h 304"/>
                <a:gd name="T36" fmla="*/ 0 w 540"/>
                <a:gd name="T37" fmla="*/ 0 h 304"/>
                <a:gd name="T38" fmla="*/ 0 w 540"/>
                <a:gd name="T39" fmla="*/ 0 h 304"/>
                <a:gd name="T40" fmla="*/ 0 w 540"/>
                <a:gd name="T41" fmla="*/ 0 h 304"/>
                <a:gd name="T42" fmla="*/ 0 w 540"/>
                <a:gd name="T43" fmla="*/ 0 h 304"/>
                <a:gd name="T44" fmla="*/ 0 w 540"/>
                <a:gd name="T45" fmla="*/ 0 h 304"/>
                <a:gd name="T46" fmla="*/ 0 w 540"/>
                <a:gd name="T47" fmla="*/ 0 h 30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0"/>
                <a:gd name="T73" fmla="*/ 0 h 304"/>
                <a:gd name="T74" fmla="*/ 540 w 540"/>
                <a:gd name="T75" fmla="*/ 304 h 30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0" h="304">
                  <a:moveTo>
                    <a:pt x="3" y="245"/>
                  </a:moveTo>
                  <a:lnTo>
                    <a:pt x="75" y="303"/>
                  </a:lnTo>
                  <a:lnTo>
                    <a:pt x="146" y="304"/>
                  </a:lnTo>
                  <a:lnTo>
                    <a:pt x="210" y="285"/>
                  </a:lnTo>
                  <a:lnTo>
                    <a:pt x="340" y="245"/>
                  </a:lnTo>
                  <a:lnTo>
                    <a:pt x="482" y="266"/>
                  </a:lnTo>
                  <a:lnTo>
                    <a:pt x="506" y="230"/>
                  </a:lnTo>
                  <a:lnTo>
                    <a:pt x="471" y="184"/>
                  </a:lnTo>
                  <a:lnTo>
                    <a:pt x="475" y="153"/>
                  </a:lnTo>
                  <a:lnTo>
                    <a:pt x="540" y="114"/>
                  </a:lnTo>
                  <a:lnTo>
                    <a:pt x="515" y="61"/>
                  </a:lnTo>
                  <a:lnTo>
                    <a:pt x="464" y="66"/>
                  </a:lnTo>
                  <a:lnTo>
                    <a:pt x="448" y="57"/>
                  </a:lnTo>
                  <a:lnTo>
                    <a:pt x="417" y="1"/>
                  </a:lnTo>
                  <a:lnTo>
                    <a:pt x="379" y="0"/>
                  </a:lnTo>
                  <a:lnTo>
                    <a:pt x="343" y="64"/>
                  </a:lnTo>
                  <a:lnTo>
                    <a:pt x="293" y="98"/>
                  </a:lnTo>
                  <a:lnTo>
                    <a:pt x="267" y="179"/>
                  </a:lnTo>
                  <a:lnTo>
                    <a:pt x="242" y="189"/>
                  </a:lnTo>
                  <a:lnTo>
                    <a:pt x="190" y="179"/>
                  </a:lnTo>
                  <a:lnTo>
                    <a:pt x="123" y="139"/>
                  </a:lnTo>
                  <a:lnTo>
                    <a:pt x="52" y="147"/>
                  </a:lnTo>
                  <a:lnTo>
                    <a:pt x="0" y="216"/>
                  </a:lnTo>
                  <a:lnTo>
                    <a:pt x="3" y="24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08"/>
            <p:cNvSpPr>
              <a:spLocks/>
            </p:cNvSpPr>
            <p:nvPr/>
          </p:nvSpPr>
          <p:spPr bwMode="ltGray">
            <a:xfrm>
              <a:off x="1111" y="725"/>
              <a:ext cx="117" cy="61"/>
            </a:xfrm>
            <a:custGeom>
              <a:avLst/>
              <a:gdLst>
                <a:gd name="T0" fmla="*/ 0 w 349"/>
                <a:gd name="T1" fmla="*/ 0 h 182"/>
                <a:gd name="T2" fmla="*/ 0 w 349"/>
                <a:gd name="T3" fmla="*/ 0 h 182"/>
                <a:gd name="T4" fmla="*/ 0 w 349"/>
                <a:gd name="T5" fmla="*/ 0 h 182"/>
                <a:gd name="T6" fmla="*/ 0 w 349"/>
                <a:gd name="T7" fmla="*/ 0 h 182"/>
                <a:gd name="T8" fmla="*/ 0 w 349"/>
                <a:gd name="T9" fmla="*/ 0 h 182"/>
                <a:gd name="T10" fmla="*/ 0 w 349"/>
                <a:gd name="T11" fmla="*/ 0 h 182"/>
                <a:gd name="T12" fmla="*/ 0 w 349"/>
                <a:gd name="T13" fmla="*/ 0 h 182"/>
                <a:gd name="T14" fmla="*/ 0 w 349"/>
                <a:gd name="T15" fmla="*/ 0 h 182"/>
                <a:gd name="T16" fmla="*/ 0 w 349"/>
                <a:gd name="T17" fmla="*/ 0 h 182"/>
                <a:gd name="T18" fmla="*/ 0 w 349"/>
                <a:gd name="T19" fmla="*/ 0 h 182"/>
                <a:gd name="T20" fmla="*/ 0 w 349"/>
                <a:gd name="T21" fmla="*/ 0 h 182"/>
                <a:gd name="T22" fmla="*/ 0 w 349"/>
                <a:gd name="T23" fmla="*/ 0 h 182"/>
                <a:gd name="T24" fmla="*/ 0 w 349"/>
                <a:gd name="T25" fmla="*/ 0 h 182"/>
                <a:gd name="T26" fmla="*/ 0 w 349"/>
                <a:gd name="T27" fmla="*/ 0 h 182"/>
                <a:gd name="T28" fmla="*/ 0 w 349"/>
                <a:gd name="T29" fmla="*/ 0 h 182"/>
                <a:gd name="T30" fmla="*/ 0 w 349"/>
                <a:gd name="T31" fmla="*/ 0 h 18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9"/>
                <a:gd name="T49" fmla="*/ 0 h 182"/>
                <a:gd name="T50" fmla="*/ 349 w 349"/>
                <a:gd name="T51" fmla="*/ 182 h 18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9" h="182">
                  <a:moveTo>
                    <a:pt x="101" y="84"/>
                  </a:moveTo>
                  <a:lnTo>
                    <a:pt x="79" y="84"/>
                  </a:lnTo>
                  <a:lnTo>
                    <a:pt x="64" y="109"/>
                  </a:lnTo>
                  <a:lnTo>
                    <a:pt x="36" y="118"/>
                  </a:lnTo>
                  <a:lnTo>
                    <a:pt x="0" y="154"/>
                  </a:lnTo>
                  <a:lnTo>
                    <a:pt x="21" y="182"/>
                  </a:lnTo>
                  <a:lnTo>
                    <a:pt x="101" y="168"/>
                  </a:lnTo>
                  <a:lnTo>
                    <a:pt x="111" y="162"/>
                  </a:lnTo>
                  <a:lnTo>
                    <a:pt x="143" y="130"/>
                  </a:lnTo>
                  <a:lnTo>
                    <a:pt x="349" y="84"/>
                  </a:lnTo>
                  <a:lnTo>
                    <a:pt x="314" y="50"/>
                  </a:lnTo>
                  <a:lnTo>
                    <a:pt x="318" y="22"/>
                  </a:lnTo>
                  <a:lnTo>
                    <a:pt x="288" y="0"/>
                  </a:lnTo>
                  <a:lnTo>
                    <a:pt x="182" y="19"/>
                  </a:lnTo>
                  <a:lnTo>
                    <a:pt x="111" y="59"/>
                  </a:lnTo>
                  <a:lnTo>
                    <a:pt x="101" y="8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09"/>
            <p:cNvSpPr>
              <a:spLocks/>
            </p:cNvSpPr>
            <p:nvPr/>
          </p:nvSpPr>
          <p:spPr bwMode="ltGray">
            <a:xfrm>
              <a:off x="1469" y="526"/>
              <a:ext cx="510" cy="301"/>
            </a:xfrm>
            <a:custGeom>
              <a:avLst/>
              <a:gdLst>
                <a:gd name="T0" fmla="*/ 0 w 1531"/>
                <a:gd name="T1" fmla="*/ 0 h 903"/>
                <a:gd name="T2" fmla="*/ 0 w 1531"/>
                <a:gd name="T3" fmla="*/ 0 h 903"/>
                <a:gd name="T4" fmla="*/ 0 w 1531"/>
                <a:gd name="T5" fmla="*/ 0 h 903"/>
                <a:gd name="T6" fmla="*/ 0 w 1531"/>
                <a:gd name="T7" fmla="*/ 0 h 903"/>
                <a:gd name="T8" fmla="*/ 0 w 1531"/>
                <a:gd name="T9" fmla="*/ 0 h 903"/>
                <a:gd name="T10" fmla="*/ 0 w 1531"/>
                <a:gd name="T11" fmla="*/ 0 h 903"/>
                <a:gd name="T12" fmla="*/ 0 w 1531"/>
                <a:gd name="T13" fmla="*/ 0 h 903"/>
                <a:gd name="T14" fmla="*/ 0 w 1531"/>
                <a:gd name="T15" fmla="*/ 0 h 903"/>
                <a:gd name="T16" fmla="*/ 0 w 1531"/>
                <a:gd name="T17" fmla="*/ 0 h 903"/>
                <a:gd name="T18" fmla="*/ 0 w 1531"/>
                <a:gd name="T19" fmla="*/ 0 h 903"/>
                <a:gd name="T20" fmla="*/ 0 w 1531"/>
                <a:gd name="T21" fmla="*/ 0 h 903"/>
                <a:gd name="T22" fmla="*/ 0 w 1531"/>
                <a:gd name="T23" fmla="*/ 0 h 903"/>
                <a:gd name="T24" fmla="*/ 0 w 1531"/>
                <a:gd name="T25" fmla="*/ 0 h 903"/>
                <a:gd name="T26" fmla="*/ 0 w 1531"/>
                <a:gd name="T27" fmla="*/ 0 h 903"/>
                <a:gd name="T28" fmla="*/ 0 w 1531"/>
                <a:gd name="T29" fmla="*/ 0 h 903"/>
                <a:gd name="T30" fmla="*/ 0 w 1531"/>
                <a:gd name="T31" fmla="*/ 0 h 903"/>
                <a:gd name="T32" fmla="*/ 0 w 1531"/>
                <a:gd name="T33" fmla="*/ 0 h 903"/>
                <a:gd name="T34" fmla="*/ 0 w 1531"/>
                <a:gd name="T35" fmla="*/ 0 h 903"/>
                <a:gd name="T36" fmla="*/ 0 w 1531"/>
                <a:gd name="T37" fmla="*/ 0 h 903"/>
                <a:gd name="T38" fmla="*/ 0 w 1531"/>
                <a:gd name="T39" fmla="*/ 0 h 903"/>
                <a:gd name="T40" fmla="*/ 0 w 1531"/>
                <a:gd name="T41" fmla="*/ 0 h 903"/>
                <a:gd name="T42" fmla="*/ 0 w 1531"/>
                <a:gd name="T43" fmla="*/ 0 h 903"/>
                <a:gd name="T44" fmla="*/ 0 w 1531"/>
                <a:gd name="T45" fmla="*/ 0 h 903"/>
                <a:gd name="T46" fmla="*/ 0 w 1531"/>
                <a:gd name="T47" fmla="*/ 0 h 903"/>
                <a:gd name="T48" fmla="*/ 0 w 1531"/>
                <a:gd name="T49" fmla="*/ 0 h 903"/>
                <a:gd name="T50" fmla="*/ 0 w 1531"/>
                <a:gd name="T51" fmla="*/ 0 h 903"/>
                <a:gd name="T52" fmla="*/ 0 w 1531"/>
                <a:gd name="T53" fmla="*/ 0 h 903"/>
                <a:gd name="T54" fmla="*/ 0 w 1531"/>
                <a:gd name="T55" fmla="*/ 0 h 903"/>
                <a:gd name="T56" fmla="*/ 0 w 1531"/>
                <a:gd name="T57" fmla="*/ 0 h 903"/>
                <a:gd name="T58" fmla="*/ 0 w 1531"/>
                <a:gd name="T59" fmla="*/ 0 h 903"/>
                <a:gd name="T60" fmla="*/ 0 w 1531"/>
                <a:gd name="T61" fmla="*/ 0 h 903"/>
                <a:gd name="T62" fmla="*/ 0 w 1531"/>
                <a:gd name="T63" fmla="*/ 0 h 903"/>
                <a:gd name="T64" fmla="*/ 0 w 1531"/>
                <a:gd name="T65" fmla="*/ 0 h 903"/>
                <a:gd name="T66" fmla="*/ 0 w 1531"/>
                <a:gd name="T67" fmla="*/ 0 h 903"/>
                <a:gd name="T68" fmla="*/ 0 w 1531"/>
                <a:gd name="T69" fmla="*/ 0 h 903"/>
                <a:gd name="T70" fmla="*/ 0 w 1531"/>
                <a:gd name="T71" fmla="*/ 0 h 903"/>
                <a:gd name="T72" fmla="*/ 0 w 1531"/>
                <a:gd name="T73" fmla="*/ 0 h 903"/>
                <a:gd name="T74" fmla="*/ 0 w 1531"/>
                <a:gd name="T75" fmla="*/ 0 h 903"/>
                <a:gd name="T76" fmla="*/ 0 w 1531"/>
                <a:gd name="T77" fmla="*/ 0 h 903"/>
                <a:gd name="T78" fmla="*/ 0 w 1531"/>
                <a:gd name="T79" fmla="*/ 0 h 903"/>
                <a:gd name="T80" fmla="*/ 0 w 1531"/>
                <a:gd name="T81" fmla="*/ 0 h 903"/>
                <a:gd name="T82" fmla="*/ 0 w 1531"/>
                <a:gd name="T83" fmla="*/ 0 h 903"/>
                <a:gd name="T84" fmla="*/ 0 w 1531"/>
                <a:gd name="T85" fmla="*/ 0 h 903"/>
                <a:gd name="T86" fmla="*/ 0 w 1531"/>
                <a:gd name="T87" fmla="*/ 0 h 903"/>
                <a:gd name="T88" fmla="*/ 0 w 1531"/>
                <a:gd name="T89" fmla="*/ 0 h 903"/>
                <a:gd name="T90" fmla="*/ 0 w 1531"/>
                <a:gd name="T91" fmla="*/ 0 h 903"/>
                <a:gd name="T92" fmla="*/ 0 w 1531"/>
                <a:gd name="T93" fmla="*/ 0 h 903"/>
                <a:gd name="T94" fmla="*/ 0 w 1531"/>
                <a:gd name="T95" fmla="*/ 0 h 903"/>
                <a:gd name="T96" fmla="*/ 0 w 1531"/>
                <a:gd name="T97" fmla="*/ 0 h 903"/>
                <a:gd name="T98" fmla="*/ 0 w 1531"/>
                <a:gd name="T99" fmla="*/ 0 h 903"/>
                <a:gd name="T100" fmla="*/ 0 w 1531"/>
                <a:gd name="T101" fmla="*/ 0 h 90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531"/>
                <a:gd name="T154" fmla="*/ 0 h 903"/>
                <a:gd name="T155" fmla="*/ 1531 w 1531"/>
                <a:gd name="T156" fmla="*/ 903 h 90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531" h="903">
                  <a:moveTo>
                    <a:pt x="326" y="244"/>
                  </a:moveTo>
                  <a:lnTo>
                    <a:pt x="282" y="178"/>
                  </a:lnTo>
                  <a:lnTo>
                    <a:pt x="272" y="178"/>
                  </a:lnTo>
                  <a:lnTo>
                    <a:pt x="234" y="173"/>
                  </a:lnTo>
                  <a:lnTo>
                    <a:pt x="168" y="225"/>
                  </a:lnTo>
                  <a:lnTo>
                    <a:pt x="103" y="310"/>
                  </a:lnTo>
                  <a:lnTo>
                    <a:pt x="96" y="359"/>
                  </a:lnTo>
                  <a:lnTo>
                    <a:pt x="111" y="391"/>
                  </a:lnTo>
                  <a:lnTo>
                    <a:pt x="150" y="434"/>
                  </a:lnTo>
                  <a:lnTo>
                    <a:pt x="179" y="511"/>
                  </a:lnTo>
                  <a:lnTo>
                    <a:pt x="228" y="553"/>
                  </a:lnTo>
                  <a:lnTo>
                    <a:pt x="316" y="544"/>
                  </a:lnTo>
                  <a:lnTo>
                    <a:pt x="342" y="489"/>
                  </a:lnTo>
                  <a:lnTo>
                    <a:pt x="318" y="459"/>
                  </a:lnTo>
                  <a:lnTo>
                    <a:pt x="318" y="434"/>
                  </a:lnTo>
                  <a:lnTo>
                    <a:pt x="347" y="415"/>
                  </a:lnTo>
                  <a:lnTo>
                    <a:pt x="383" y="450"/>
                  </a:lnTo>
                  <a:lnTo>
                    <a:pt x="419" y="471"/>
                  </a:lnTo>
                  <a:lnTo>
                    <a:pt x="433" y="496"/>
                  </a:lnTo>
                  <a:lnTo>
                    <a:pt x="419" y="511"/>
                  </a:lnTo>
                  <a:lnTo>
                    <a:pt x="375" y="516"/>
                  </a:lnTo>
                  <a:lnTo>
                    <a:pt x="345" y="569"/>
                  </a:lnTo>
                  <a:lnTo>
                    <a:pt x="318" y="670"/>
                  </a:lnTo>
                  <a:lnTo>
                    <a:pt x="262" y="659"/>
                  </a:lnTo>
                  <a:lnTo>
                    <a:pt x="209" y="675"/>
                  </a:lnTo>
                  <a:lnTo>
                    <a:pt x="189" y="696"/>
                  </a:lnTo>
                  <a:lnTo>
                    <a:pt x="161" y="665"/>
                  </a:lnTo>
                  <a:lnTo>
                    <a:pt x="125" y="668"/>
                  </a:lnTo>
                  <a:lnTo>
                    <a:pt x="92" y="659"/>
                  </a:lnTo>
                  <a:lnTo>
                    <a:pt x="0" y="642"/>
                  </a:lnTo>
                  <a:lnTo>
                    <a:pt x="10" y="668"/>
                  </a:lnTo>
                  <a:lnTo>
                    <a:pt x="67" y="686"/>
                  </a:lnTo>
                  <a:lnTo>
                    <a:pt x="130" y="741"/>
                  </a:lnTo>
                  <a:lnTo>
                    <a:pt x="96" y="775"/>
                  </a:lnTo>
                  <a:lnTo>
                    <a:pt x="103" y="794"/>
                  </a:lnTo>
                  <a:lnTo>
                    <a:pt x="145" y="825"/>
                  </a:lnTo>
                  <a:lnTo>
                    <a:pt x="272" y="867"/>
                  </a:lnTo>
                  <a:lnTo>
                    <a:pt x="342" y="874"/>
                  </a:lnTo>
                  <a:lnTo>
                    <a:pt x="487" y="903"/>
                  </a:lnTo>
                  <a:lnTo>
                    <a:pt x="599" y="895"/>
                  </a:lnTo>
                  <a:lnTo>
                    <a:pt x="620" y="858"/>
                  </a:lnTo>
                  <a:lnTo>
                    <a:pt x="591" y="832"/>
                  </a:lnTo>
                  <a:lnTo>
                    <a:pt x="521" y="828"/>
                  </a:lnTo>
                  <a:lnTo>
                    <a:pt x="448" y="821"/>
                  </a:lnTo>
                  <a:lnTo>
                    <a:pt x="396" y="802"/>
                  </a:lnTo>
                  <a:lnTo>
                    <a:pt x="375" y="802"/>
                  </a:lnTo>
                  <a:lnTo>
                    <a:pt x="415" y="780"/>
                  </a:lnTo>
                  <a:lnTo>
                    <a:pt x="482" y="796"/>
                  </a:lnTo>
                  <a:lnTo>
                    <a:pt x="513" y="787"/>
                  </a:lnTo>
                  <a:lnTo>
                    <a:pt x="609" y="814"/>
                  </a:lnTo>
                  <a:lnTo>
                    <a:pt x="687" y="802"/>
                  </a:lnTo>
                  <a:lnTo>
                    <a:pt x="645" y="766"/>
                  </a:lnTo>
                  <a:lnTo>
                    <a:pt x="620" y="741"/>
                  </a:lnTo>
                  <a:lnTo>
                    <a:pt x="637" y="720"/>
                  </a:lnTo>
                  <a:lnTo>
                    <a:pt x="712" y="701"/>
                  </a:lnTo>
                  <a:lnTo>
                    <a:pt x="762" y="713"/>
                  </a:lnTo>
                  <a:lnTo>
                    <a:pt x="777" y="704"/>
                  </a:lnTo>
                  <a:lnTo>
                    <a:pt x="777" y="668"/>
                  </a:lnTo>
                  <a:lnTo>
                    <a:pt x="767" y="654"/>
                  </a:lnTo>
                  <a:lnTo>
                    <a:pt x="733" y="628"/>
                  </a:lnTo>
                  <a:lnTo>
                    <a:pt x="759" y="603"/>
                  </a:lnTo>
                  <a:lnTo>
                    <a:pt x="821" y="592"/>
                  </a:lnTo>
                  <a:lnTo>
                    <a:pt x="844" y="581"/>
                  </a:lnTo>
                  <a:lnTo>
                    <a:pt x="911" y="528"/>
                  </a:lnTo>
                  <a:lnTo>
                    <a:pt x="955" y="450"/>
                  </a:lnTo>
                  <a:lnTo>
                    <a:pt x="959" y="408"/>
                  </a:lnTo>
                  <a:lnTo>
                    <a:pt x="1034" y="372"/>
                  </a:lnTo>
                  <a:lnTo>
                    <a:pt x="1135" y="347"/>
                  </a:lnTo>
                  <a:lnTo>
                    <a:pt x="1202" y="297"/>
                  </a:lnTo>
                  <a:lnTo>
                    <a:pt x="1267" y="262"/>
                  </a:lnTo>
                  <a:lnTo>
                    <a:pt x="1414" y="157"/>
                  </a:lnTo>
                  <a:lnTo>
                    <a:pt x="1378" y="136"/>
                  </a:lnTo>
                  <a:lnTo>
                    <a:pt x="1490" y="111"/>
                  </a:lnTo>
                  <a:lnTo>
                    <a:pt x="1524" y="106"/>
                  </a:lnTo>
                  <a:lnTo>
                    <a:pt x="1531" y="73"/>
                  </a:lnTo>
                  <a:lnTo>
                    <a:pt x="1513" y="54"/>
                  </a:lnTo>
                  <a:lnTo>
                    <a:pt x="1378" y="26"/>
                  </a:lnTo>
                  <a:lnTo>
                    <a:pt x="1311" y="26"/>
                  </a:lnTo>
                  <a:lnTo>
                    <a:pt x="1210" y="17"/>
                  </a:lnTo>
                  <a:lnTo>
                    <a:pt x="1112" y="0"/>
                  </a:lnTo>
                  <a:lnTo>
                    <a:pt x="1045" y="26"/>
                  </a:lnTo>
                  <a:lnTo>
                    <a:pt x="1034" y="26"/>
                  </a:lnTo>
                  <a:lnTo>
                    <a:pt x="969" y="38"/>
                  </a:lnTo>
                  <a:lnTo>
                    <a:pt x="923" y="49"/>
                  </a:lnTo>
                  <a:lnTo>
                    <a:pt x="857" y="54"/>
                  </a:lnTo>
                  <a:lnTo>
                    <a:pt x="790" y="26"/>
                  </a:lnTo>
                  <a:lnTo>
                    <a:pt x="759" y="26"/>
                  </a:lnTo>
                  <a:lnTo>
                    <a:pt x="668" y="54"/>
                  </a:lnTo>
                  <a:lnTo>
                    <a:pt x="603" y="66"/>
                  </a:lnTo>
                  <a:lnTo>
                    <a:pt x="536" y="54"/>
                  </a:lnTo>
                  <a:lnTo>
                    <a:pt x="399" y="77"/>
                  </a:lnTo>
                  <a:lnTo>
                    <a:pt x="345" y="101"/>
                  </a:lnTo>
                  <a:lnTo>
                    <a:pt x="324" y="136"/>
                  </a:lnTo>
                  <a:lnTo>
                    <a:pt x="352" y="201"/>
                  </a:lnTo>
                  <a:lnTo>
                    <a:pt x="409" y="253"/>
                  </a:lnTo>
                  <a:lnTo>
                    <a:pt x="415" y="267"/>
                  </a:lnTo>
                  <a:lnTo>
                    <a:pt x="542" y="297"/>
                  </a:lnTo>
                  <a:lnTo>
                    <a:pt x="563" y="322"/>
                  </a:lnTo>
                  <a:lnTo>
                    <a:pt x="538" y="342"/>
                  </a:lnTo>
                  <a:lnTo>
                    <a:pt x="482" y="299"/>
                  </a:lnTo>
                  <a:lnTo>
                    <a:pt x="396" y="290"/>
                  </a:lnTo>
                  <a:lnTo>
                    <a:pt x="326" y="24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10"/>
            <p:cNvSpPr>
              <a:spLocks/>
            </p:cNvSpPr>
            <p:nvPr/>
          </p:nvSpPr>
          <p:spPr bwMode="ltGray">
            <a:xfrm>
              <a:off x="1801" y="488"/>
              <a:ext cx="827" cy="771"/>
            </a:xfrm>
            <a:custGeom>
              <a:avLst/>
              <a:gdLst>
                <a:gd name="T0" fmla="*/ 0 w 2479"/>
                <a:gd name="T1" fmla="*/ 0 h 2314"/>
                <a:gd name="T2" fmla="*/ 0 w 2479"/>
                <a:gd name="T3" fmla="*/ 0 h 2314"/>
                <a:gd name="T4" fmla="*/ 0 w 2479"/>
                <a:gd name="T5" fmla="*/ 0 h 2314"/>
                <a:gd name="T6" fmla="*/ 0 w 2479"/>
                <a:gd name="T7" fmla="*/ 0 h 2314"/>
                <a:gd name="T8" fmla="*/ 0 w 2479"/>
                <a:gd name="T9" fmla="*/ 0 h 2314"/>
                <a:gd name="T10" fmla="*/ 0 w 2479"/>
                <a:gd name="T11" fmla="*/ 0 h 2314"/>
                <a:gd name="T12" fmla="*/ 0 w 2479"/>
                <a:gd name="T13" fmla="*/ 0 h 2314"/>
                <a:gd name="T14" fmla="*/ 0 w 2479"/>
                <a:gd name="T15" fmla="*/ 0 h 2314"/>
                <a:gd name="T16" fmla="*/ 0 w 2479"/>
                <a:gd name="T17" fmla="*/ 0 h 2314"/>
                <a:gd name="T18" fmla="*/ 0 w 2479"/>
                <a:gd name="T19" fmla="*/ 0 h 2314"/>
                <a:gd name="T20" fmla="*/ 0 w 2479"/>
                <a:gd name="T21" fmla="*/ 0 h 2314"/>
                <a:gd name="T22" fmla="*/ 0 w 2479"/>
                <a:gd name="T23" fmla="*/ 0 h 2314"/>
                <a:gd name="T24" fmla="*/ 0 w 2479"/>
                <a:gd name="T25" fmla="*/ 0 h 2314"/>
                <a:gd name="T26" fmla="*/ 0 w 2479"/>
                <a:gd name="T27" fmla="*/ 0 h 2314"/>
                <a:gd name="T28" fmla="*/ 0 w 2479"/>
                <a:gd name="T29" fmla="*/ 0 h 2314"/>
                <a:gd name="T30" fmla="*/ 0 w 2479"/>
                <a:gd name="T31" fmla="*/ 0 h 2314"/>
                <a:gd name="T32" fmla="*/ 0 w 2479"/>
                <a:gd name="T33" fmla="*/ 0 h 2314"/>
                <a:gd name="T34" fmla="*/ 0 w 2479"/>
                <a:gd name="T35" fmla="*/ 0 h 2314"/>
                <a:gd name="T36" fmla="*/ 0 w 2479"/>
                <a:gd name="T37" fmla="*/ 0 h 2314"/>
                <a:gd name="T38" fmla="*/ 0 w 2479"/>
                <a:gd name="T39" fmla="*/ 0 h 2314"/>
                <a:gd name="T40" fmla="*/ 0 w 2479"/>
                <a:gd name="T41" fmla="*/ 0 h 2314"/>
                <a:gd name="T42" fmla="*/ 0 w 2479"/>
                <a:gd name="T43" fmla="*/ 0 h 2314"/>
                <a:gd name="T44" fmla="*/ 0 w 2479"/>
                <a:gd name="T45" fmla="*/ 0 h 2314"/>
                <a:gd name="T46" fmla="*/ 0 w 2479"/>
                <a:gd name="T47" fmla="*/ 0 h 2314"/>
                <a:gd name="T48" fmla="*/ 0 w 2479"/>
                <a:gd name="T49" fmla="*/ 0 h 2314"/>
                <a:gd name="T50" fmla="*/ 0 w 2479"/>
                <a:gd name="T51" fmla="*/ 0 h 2314"/>
                <a:gd name="T52" fmla="*/ 0 w 2479"/>
                <a:gd name="T53" fmla="*/ 0 h 2314"/>
                <a:gd name="T54" fmla="*/ 0 w 2479"/>
                <a:gd name="T55" fmla="*/ 0 h 2314"/>
                <a:gd name="T56" fmla="*/ 0 w 2479"/>
                <a:gd name="T57" fmla="*/ 0 h 2314"/>
                <a:gd name="T58" fmla="*/ 0 w 2479"/>
                <a:gd name="T59" fmla="*/ 0 h 2314"/>
                <a:gd name="T60" fmla="*/ 0 w 2479"/>
                <a:gd name="T61" fmla="*/ 0 h 2314"/>
                <a:gd name="T62" fmla="*/ 0 w 2479"/>
                <a:gd name="T63" fmla="*/ 0 h 2314"/>
                <a:gd name="T64" fmla="*/ 0 w 2479"/>
                <a:gd name="T65" fmla="*/ 0 h 2314"/>
                <a:gd name="T66" fmla="*/ 0 w 2479"/>
                <a:gd name="T67" fmla="*/ 0 h 2314"/>
                <a:gd name="T68" fmla="*/ 0 w 2479"/>
                <a:gd name="T69" fmla="*/ 0 h 2314"/>
                <a:gd name="T70" fmla="*/ 0 w 2479"/>
                <a:gd name="T71" fmla="*/ 0 h 2314"/>
                <a:gd name="T72" fmla="*/ 0 w 2479"/>
                <a:gd name="T73" fmla="*/ 0 h 2314"/>
                <a:gd name="T74" fmla="*/ 0 w 2479"/>
                <a:gd name="T75" fmla="*/ 0 h 2314"/>
                <a:gd name="T76" fmla="*/ 0 w 2479"/>
                <a:gd name="T77" fmla="*/ 0 h 2314"/>
                <a:gd name="T78" fmla="*/ 0 w 2479"/>
                <a:gd name="T79" fmla="*/ 0 h 2314"/>
                <a:gd name="T80" fmla="*/ 0 w 2479"/>
                <a:gd name="T81" fmla="*/ 0 h 2314"/>
                <a:gd name="T82" fmla="*/ 0 w 2479"/>
                <a:gd name="T83" fmla="*/ 0 h 2314"/>
                <a:gd name="T84" fmla="*/ 0 w 2479"/>
                <a:gd name="T85" fmla="*/ 0 h 2314"/>
                <a:gd name="T86" fmla="*/ 0 w 2479"/>
                <a:gd name="T87" fmla="*/ 0 h 2314"/>
                <a:gd name="T88" fmla="*/ 0 w 2479"/>
                <a:gd name="T89" fmla="*/ 0 h 2314"/>
                <a:gd name="T90" fmla="*/ 0 w 2479"/>
                <a:gd name="T91" fmla="*/ 0 h 2314"/>
                <a:gd name="T92" fmla="*/ 0 w 2479"/>
                <a:gd name="T93" fmla="*/ 0 h 2314"/>
                <a:gd name="T94" fmla="*/ 0 w 2479"/>
                <a:gd name="T95" fmla="*/ 0 h 2314"/>
                <a:gd name="T96" fmla="*/ 0 w 2479"/>
                <a:gd name="T97" fmla="*/ 0 h 2314"/>
                <a:gd name="T98" fmla="*/ 0 w 2479"/>
                <a:gd name="T99" fmla="*/ 0 h 2314"/>
                <a:gd name="T100" fmla="*/ 0 w 2479"/>
                <a:gd name="T101" fmla="*/ 0 h 2314"/>
                <a:gd name="T102" fmla="*/ 0 w 2479"/>
                <a:gd name="T103" fmla="*/ 0 h 2314"/>
                <a:gd name="T104" fmla="*/ 0 w 2479"/>
                <a:gd name="T105" fmla="*/ 0 h 2314"/>
                <a:gd name="T106" fmla="*/ 0 w 2479"/>
                <a:gd name="T107" fmla="*/ 0 h 2314"/>
                <a:gd name="T108" fmla="*/ 0 w 2479"/>
                <a:gd name="T109" fmla="*/ 0 h 2314"/>
                <a:gd name="T110" fmla="*/ 0 w 2479"/>
                <a:gd name="T111" fmla="*/ 0 h 2314"/>
                <a:gd name="T112" fmla="*/ 0 w 2479"/>
                <a:gd name="T113" fmla="*/ 0 h 2314"/>
                <a:gd name="T114" fmla="*/ 0 w 2479"/>
                <a:gd name="T115" fmla="*/ 0 h 2314"/>
                <a:gd name="T116" fmla="*/ 0 w 2479"/>
                <a:gd name="T117" fmla="*/ 0 h 2314"/>
                <a:gd name="T118" fmla="*/ 0 w 2479"/>
                <a:gd name="T119" fmla="*/ 0 h 2314"/>
                <a:gd name="T120" fmla="*/ 0 w 2479"/>
                <a:gd name="T121" fmla="*/ 0 h 2314"/>
                <a:gd name="T122" fmla="*/ 0 w 2479"/>
                <a:gd name="T123" fmla="*/ 0 h 2314"/>
                <a:gd name="T124" fmla="*/ 0 w 2479"/>
                <a:gd name="T125" fmla="*/ 0 h 23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79"/>
                <a:gd name="T190" fmla="*/ 0 h 2314"/>
                <a:gd name="T191" fmla="*/ 2479 w 2479"/>
                <a:gd name="T192" fmla="*/ 2314 h 23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79" h="2314">
                  <a:moveTo>
                    <a:pt x="0" y="684"/>
                  </a:moveTo>
                  <a:lnTo>
                    <a:pt x="0" y="659"/>
                  </a:lnTo>
                  <a:lnTo>
                    <a:pt x="47" y="619"/>
                  </a:lnTo>
                  <a:lnTo>
                    <a:pt x="150" y="610"/>
                  </a:lnTo>
                  <a:lnTo>
                    <a:pt x="212" y="558"/>
                  </a:lnTo>
                  <a:lnTo>
                    <a:pt x="304" y="549"/>
                  </a:lnTo>
                  <a:lnTo>
                    <a:pt x="347" y="499"/>
                  </a:lnTo>
                  <a:lnTo>
                    <a:pt x="324" y="474"/>
                  </a:lnTo>
                  <a:lnTo>
                    <a:pt x="280" y="448"/>
                  </a:lnTo>
                  <a:lnTo>
                    <a:pt x="290" y="425"/>
                  </a:lnTo>
                  <a:lnTo>
                    <a:pt x="313" y="411"/>
                  </a:lnTo>
                  <a:lnTo>
                    <a:pt x="388" y="387"/>
                  </a:lnTo>
                  <a:lnTo>
                    <a:pt x="469" y="377"/>
                  </a:lnTo>
                  <a:lnTo>
                    <a:pt x="541" y="322"/>
                  </a:lnTo>
                  <a:lnTo>
                    <a:pt x="568" y="277"/>
                  </a:lnTo>
                  <a:lnTo>
                    <a:pt x="790" y="221"/>
                  </a:lnTo>
                  <a:lnTo>
                    <a:pt x="803" y="233"/>
                  </a:lnTo>
                  <a:lnTo>
                    <a:pt x="798" y="300"/>
                  </a:lnTo>
                  <a:lnTo>
                    <a:pt x="937" y="288"/>
                  </a:lnTo>
                  <a:lnTo>
                    <a:pt x="933" y="242"/>
                  </a:lnTo>
                  <a:lnTo>
                    <a:pt x="1046" y="221"/>
                  </a:lnTo>
                  <a:lnTo>
                    <a:pt x="1063" y="204"/>
                  </a:lnTo>
                  <a:lnTo>
                    <a:pt x="1146" y="288"/>
                  </a:lnTo>
                  <a:lnTo>
                    <a:pt x="1224" y="228"/>
                  </a:lnTo>
                  <a:lnTo>
                    <a:pt x="1213" y="214"/>
                  </a:lnTo>
                  <a:lnTo>
                    <a:pt x="1112" y="153"/>
                  </a:lnTo>
                  <a:lnTo>
                    <a:pt x="1090" y="130"/>
                  </a:lnTo>
                  <a:lnTo>
                    <a:pt x="1088" y="108"/>
                  </a:lnTo>
                  <a:lnTo>
                    <a:pt x="1101" y="94"/>
                  </a:lnTo>
                  <a:lnTo>
                    <a:pt x="1159" y="84"/>
                  </a:lnTo>
                  <a:lnTo>
                    <a:pt x="1213" y="52"/>
                  </a:lnTo>
                  <a:lnTo>
                    <a:pt x="1321" y="43"/>
                  </a:lnTo>
                  <a:lnTo>
                    <a:pt x="1518" y="10"/>
                  </a:lnTo>
                  <a:lnTo>
                    <a:pt x="1572" y="20"/>
                  </a:lnTo>
                  <a:lnTo>
                    <a:pt x="1633" y="15"/>
                  </a:lnTo>
                  <a:lnTo>
                    <a:pt x="1677" y="20"/>
                  </a:lnTo>
                  <a:lnTo>
                    <a:pt x="1783" y="0"/>
                  </a:lnTo>
                  <a:lnTo>
                    <a:pt x="1806" y="15"/>
                  </a:lnTo>
                  <a:lnTo>
                    <a:pt x="1773" y="36"/>
                  </a:lnTo>
                  <a:lnTo>
                    <a:pt x="2052" y="43"/>
                  </a:lnTo>
                  <a:lnTo>
                    <a:pt x="2133" y="36"/>
                  </a:lnTo>
                  <a:lnTo>
                    <a:pt x="2194" y="52"/>
                  </a:lnTo>
                  <a:lnTo>
                    <a:pt x="2177" y="84"/>
                  </a:lnTo>
                  <a:lnTo>
                    <a:pt x="2110" y="125"/>
                  </a:lnTo>
                  <a:lnTo>
                    <a:pt x="2226" y="134"/>
                  </a:lnTo>
                  <a:lnTo>
                    <a:pt x="2206" y="157"/>
                  </a:lnTo>
                  <a:lnTo>
                    <a:pt x="2143" y="169"/>
                  </a:lnTo>
                  <a:lnTo>
                    <a:pt x="2085" y="157"/>
                  </a:lnTo>
                  <a:lnTo>
                    <a:pt x="2022" y="164"/>
                  </a:lnTo>
                  <a:lnTo>
                    <a:pt x="1920" y="150"/>
                  </a:lnTo>
                  <a:lnTo>
                    <a:pt x="1821" y="164"/>
                  </a:lnTo>
                  <a:lnTo>
                    <a:pt x="1703" y="150"/>
                  </a:lnTo>
                  <a:lnTo>
                    <a:pt x="1739" y="214"/>
                  </a:lnTo>
                  <a:lnTo>
                    <a:pt x="1681" y="237"/>
                  </a:lnTo>
                  <a:lnTo>
                    <a:pt x="1638" y="270"/>
                  </a:lnTo>
                  <a:lnTo>
                    <a:pt x="1689" y="274"/>
                  </a:lnTo>
                  <a:lnTo>
                    <a:pt x="1798" y="242"/>
                  </a:lnTo>
                  <a:lnTo>
                    <a:pt x="1811" y="251"/>
                  </a:lnTo>
                  <a:lnTo>
                    <a:pt x="1855" y="242"/>
                  </a:lnTo>
                  <a:lnTo>
                    <a:pt x="1951" y="277"/>
                  </a:lnTo>
                  <a:lnTo>
                    <a:pt x="1978" y="251"/>
                  </a:lnTo>
                  <a:lnTo>
                    <a:pt x="2001" y="251"/>
                  </a:lnTo>
                  <a:lnTo>
                    <a:pt x="2011" y="267"/>
                  </a:lnTo>
                  <a:lnTo>
                    <a:pt x="2011" y="333"/>
                  </a:lnTo>
                  <a:lnTo>
                    <a:pt x="2021" y="352"/>
                  </a:lnTo>
                  <a:lnTo>
                    <a:pt x="2045" y="352"/>
                  </a:lnTo>
                  <a:lnTo>
                    <a:pt x="2068" y="324"/>
                  </a:lnTo>
                  <a:lnTo>
                    <a:pt x="2127" y="260"/>
                  </a:lnTo>
                  <a:lnTo>
                    <a:pt x="2167" y="251"/>
                  </a:lnTo>
                  <a:lnTo>
                    <a:pt x="2192" y="274"/>
                  </a:lnTo>
                  <a:lnTo>
                    <a:pt x="2255" y="288"/>
                  </a:lnTo>
                  <a:lnTo>
                    <a:pt x="2381" y="300"/>
                  </a:lnTo>
                  <a:lnTo>
                    <a:pt x="2469" y="308"/>
                  </a:lnTo>
                  <a:lnTo>
                    <a:pt x="2479" y="352"/>
                  </a:lnTo>
                  <a:lnTo>
                    <a:pt x="2467" y="364"/>
                  </a:lnTo>
                  <a:lnTo>
                    <a:pt x="2399" y="387"/>
                  </a:lnTo>
                  <a:lnTo>
                    <a:pt x="2296" y="457"/>
                  </a:lnTo>
                  <a:lnTo>
                    <a:pt x="2229" y="523"/>
                  </a:lnTo>
                  <a:lnTo>
                    <a:pt x="2293" y="549"/>
                  </a:lnTo>
                  <a:lnTo>
                    <a:pt x="2255" y="558"/>
                  </a:lnTo>
                  <a:lnTo>
                    <a:pt x="2211" y="574"/>
                  </a:lnTo>
                  <a:lnTo>
                    <a:pt x="2120" y="610"/>
                  </a:lnTo>
                  <a:lnTo>
                    <a:pt x="2076" y="645"/>
                  </a:lnTo>
                  <a:lnTo>
                    <a:pt x="2068" y="673"/>
                  </a:lnTo>
                  <a:lnTo>
                    <a:pt x="2076" y="684"/>
                  </a:lnTo>
                  <a:lnTo>
                    <a:pt x="2087" y="684"/>
                  </a:lnTo>
                  <a:lnTo>
                    <a:pt x="2154" y="659"/>
                  </a:lnTo>
                  <a:lnTo>
                    <a:pt x="2234" y="619"/>
                  </a:lnTo>
                  <a:lnTo>
                    <a:pt x="2267" y="619"/>
                  </a:lnTo>
                  <a:lnTo>
                    <a:pt x="2267" y="633"/>
                  </a:lnTo>
                  <a:lnTo>
                    <a:pt x="2255" y="645"/>
                  </a:lnTo>
                  <a:lnTo>
                    <a:pt x="2177" y="707"/>
                  </a:lnTo>
                  <a:lnTo>
                    <a:pt x="2131" y="783"/>
                  </a:lnTo>
                  <a:lnTo>
                    <a:pt x="2076" y="830"/>
                  </a:lnTo>
                  <a:lnTo>
                    <a:pt x="2099" y="907"/>
                  </a:lnTo>
                  <a:lnTo>
                    <a:pt x="2099" y="1043"/>
                  </a:lnTo>
                  <a:lnTo>
                    <a:pt x="2085" y="1078"/>
                  </a:lnTo>
                  <a:lnTo>
                    <a:pt x="2050" y="1116"/>
                  </a:lnTo>
                  <a:lnTo>
                    <a:pt x="1962" y="1128"/>
                  </a:lnTo>
                  <a:lnTo>
                    <a:pt x="1909" y="1160"/>
                  </a:lnTo>
                  <a:lnTo>
                    <a:pt x="1909" y="1172"/>
                  </a:lnTo>
                  <a:lnTo>
                    <a:pt x="1936" y="1277"/>
                  </a:lnTo>
                  <a:lnTo>
                    <a:pt x="1990" y="1289"/>
                  </a:lnTo>
                  <a:lnTo>
                    <a:pt x="1995" y="1318"/>
                  </a:lnTo>
                  <a:lnTo>
                    <a:pt x="1946" y="1383"/>
                  </a:lnTo>
                  <a:lnTo>
                    <a:pt x="1918" y="1364"/>
                  </a:lnTo>
                  <a:lnTo>
                    <a:pt x="1909" y="1309"/>
                  </a:lnTo>
                  <a:lnTo>
                    <a:pt x="1879" y="1303"/>
                  </a:lnTo>
                  <a:lnTo>
                    <a:pt x="1890" y="1364"/>
                  </a:lnTo>
                  <a:lnTo>
                    <a:pt x="1865" y="1373"/>
                  </a:lnTo>
                  <a:lnTo>
                    <a:pt x="1780" y="1313"/>
                  </a:lnTo>
                  <a:lnTo>
                    <a:pt x="1769" y="1334"/>
                  </a:lnTo>
                  <a:lnTo>
                    <a:pt x="1811" y="1373"/>
                  </a:lnTo>
                  <a:lnTo>
                    <a:pt x="1913" y="1412"/>
                  </a:lnTo>
                  <a:lnTo>
                    <a:pt x="1890" y="1426"/>
                  </a:lnTo>
                  <a:lnTo>
                    <a:pt x="1746" y="1479"/>
                  </a:lnTo>
                  <a:lnTo>
                    <a:pt x="1677" y="1529"/>
                  </a:lnTo>
                  <a:lnTo>
                    <a:pt x="1521" y="1676"/>
                  </a:lnTo>
                  <a:lnTo>
                    <a:pt x="1475" y="1723"/>
                  </a:lnTo>
                  <a:lnTo>
                    <a:pt x="1456" y="1723"/>
                  </a:lnTo>
                  <a:lnTo>
                    <a:pt x="1392" y="1774"/>
                  </a:lnTo>
                  <a:lnTo>
                    <a:pt x="1322" y="1800"/>
                  </a:lnTo>
                  <a:lnTo>
                    <a:pt x="1255" y="1810"/>
                  </a:lnTo>
                  <a:lnTo>
                    <a:pt x="1180" y="1886"/>
                  </a:lnTo>
                  <a:lnTo>
                    <a:pt x="1168" y="1908"/>
                  </a:lnTo>
                  <a:lnTo>
                    <a:pt x="1146" y="1971"/>
                  </a:lnTo>
                  <a:lnTo>
                    <a:pt x="1155" y="1996"/>
                  </a:lnTo>
                  <a:lnTo>
                    <a:pt x="1134" y="2007"/>
                  </a:lnTo>
                  <a:lnTo>
                    <a:pt x="1080" y="2103"/>
                  </a:lnTo>
                  <a:lnTo>
                    <a:pt x="1070" y="2203"/>
                  </a:lnTo>
                  <a:lnTo>
                    <a:pt x="1046" y="2225"/>
                  </a:lnTo>
                  <a:lnTo>
                    <a:pt x="1013" y="2252"/>
                  </a:lnTo>
                  <a:lnTo>
                    <a:pt x="982" y="2314"/>
                  </a:lnTo>
                  <a:lnTo>
                    <a:pt x="946" y="2301"/>
                  </a:lnTo>
                  <a:lnTo>
                    <a:pt x="935" y="2278"/>
                  </a:lnTo>
                  <a:lnTo>
                    <a:pt x="868" y="2215"/>
                  </a:lnTo>
                  <a:lnTo>
                    <a:pt x="858" y="2215"/>
                  </a:lnTo>
                  <a:lnTo>
                    <a:pt x="790" y="2225"/>
                  </a:lnTo>
                  <a:lnTo>
                    <a:pt x="767" y="2225"/>
                  </a:lnTo>
                  <a:lnTo>
                    <a:pt x="757" y="2215"/>
                  </a:lnTo>
                  <a:lnTo>
                    <a:pt x="757" y="2103"/>
                  </a:lnTo>
                  <a:lnTo>
                    <a:pt x="713" y="1957"/>
                  </a:lnTo>
                  <a:lnTo>
                    <a:pt x="681" y="1886"/>
                  </a:lnTo>
                  <a:lnTo>
                    <a:pt x="635" y="1749"/>
                  </a:lnTo>
                  <a:lnTo>
                    <a:pt x="635" y="1676"/>
                  </a:lnTo>
                  <a:lnTo>
                    <a:pt x="669" y="1603"/>
                  </a:lnTo>
                  <a:lnTo>
                    <a:pt x="734" y="1554"/>
                  </a:lnTo>
                  <a:lnTo>
                    <a:pt x="767" y="1517"/>
                  </a:lnTo>
                  <a:lnTo>
                    <a:pt x="785" y="1474"/>
                  </a:lnTo>
                  <a:lnTo>
                    <a:pt x="767" y="1442"/>
                  </a:lnTo>
                  <a:lnTo>
                    <a:pt x="692" y="1419"/>
                  </a:lnTo>
                  <a:lnTo>
                    <a:pt x="635" y="1380"/>
                  </a:lnTo>
                  <a:lnTo>
                    <a:pt x="635" y="1360"/>
                  </a:lnTo>
                  <a:lnTo>
                    <a:pt x="742" y="1369"/>
                  </a:lnTo>
                  <a:lnTo>
                    <a:pt x="767" y="1343"/>
                  </a:lnTo>
                  <a:lnTo>
                    <a:pt x="746" y="1322"/>
                  </a:lnTo>
                  <a:lnTo>
                    <a:pt x="702" y="1284"/>
                  </a:lnTo>
                  <a:lnTo>
                    <a:pt x="635" y="1332"/>
                  </a:lnTo>
                  <a:lnTo>
                    <a:pt x="612" y="1332"/>
                  </a:lnTo>
                  <a:lnTo>
                    <a:pt x="591" y="1296"/>
                  </a:lnTo>
                  <a:lnTo>
                    <a:pt x="591" y="1284"/>
                  </a:lnTo>
                  <a:lnTo>
                    <a:pt x="602" y="1200"/>
                  </a:lnTo>
                  <a:lnTo>
                    <a:pt x="625" y="1123"/>
                  </a:lnTo>
                  <a:lnTo>
                    <a:pt x="602" y="1036"/>
                  </a:lnTo>
                  <a:lnTo>
                    <a:pt x="516" y="922"/>
                  </a:lnTo>
                  <a:lnTo>
                    <a:pt x="436" y="907"/>
                  </a:lnTo>
                  <a:lnTo>
                    <a:pt x="365" y="881"/>
                  </a:lnTo>
                  <a:lnTo>
                    <a:pt x="290" y="867"/>
                  </a:lnTo>
                  <a:lnTo>
                    <a:pt x="204" y="881"/>
                  </a:lnTo>
                  <a:lnTo>
                    <a:pt x="114" y="867"/>
                  </a:lnTo>
                  <a:lnTo>
                    <a:pt x="101" y="856"/>
                  </a:lnTo>
                  <a:lnTo>
                    <a:pt x="93" y="830"/>
                  </a:lnTo>
                  <a:lnTo>
                    <a:pt x="47" y="794"/>
                  </a:lnTo>
                  <a:lnTo>
                    <a:pt x="68" y="769"/>
                  </a:lnTo>
                  <a:lnTo>
                    <a:pt x="101" y="755"/>
                  </a:lnTo>
                  <a:lnTo>
                    <a:pt x="166" y="750"/>
                  </a:lnTo>
                  <a:lnTo>
                    <a:pt x="191" y="743"/>
                  </a:lnTo>
                  <a:lnTo>
                    <a:pt x="239" y="755"/>
                  </a:lnTo>
                  <a:lnTo>
                    <a:pt x="304" y="743"/>
                  </a:lnTo>
                  <a:lnTo>
                    <a:pt x="313" y="734"/>
                  </a:lnTo>
                  <a:lnTo>
                    <a:pt x="313" y="718"/>
                  </a:lnTo>
                  <a:lnTo>
                    <a:pt x="304" y="707"/>
                  </a:lnTo>
                  <a:lnTo>
                    <a:pt x="280" y="696"/>
                  </a:lnTo>
                  <a:lnTo>
                    <a:pt x="248" y="696"/>
                  </a:lnTo>
                  <a:lnTo>
                    <a:pt x="223" y="707"/>
                  </a:lnTo>
                  <a:lnTo>
                    <a:pt x="195" y="718"/>
                  </a:lnTo>
                  <a:lnTo>
                    <a:pt x="183" y="723"/>
                  </a:lnTo>
                  <a:lnTo>
                    <a:pt x="150" y="734"/>
                  </a:lnTo>
                  <a:lnTo>
                    <a:pt x="78" y="696"/>
                  </a:lnTo>
                  <a:lnTo>
                    <a:pt x="13" y="696"/>
                  </a:lnTo>
                  <a:lnTo>
                    <a:pt x="0" y="68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11"/>
            <p:cNvSpPr>
              <a:spLocks/>
            </p:cNvSpPr>
            <p:nvPr/>
          </p:nvSpPr>
          <p:spPr bwMode="ltGray">
            <a:xfrm>
              <a:off x="1448" y="794"/>
              <a:ext cx="46" cy="23"/>
            </a:xfrm>
            <a:custGeom>
              <a:avLst/>
              <a:gdLst>
                <a:gd name="T0" fmla="*/ 0 w 139"/>
                <a:gd name="T1" fmla="*/ 0 h 71"/>
                <a:gd name="T2" fmla="*/ 0 w 139"/>
                <a:gd name="T3" fmla="*/ 0 h 71"/>
                <a:gd name="T4" fmla="*/ 0 w 139"/>
                <a:gd name="T5" fmla="*/ 0 h 71"/>
                <a:gd name="T6" fmla="*/ 0 w 139"/>
                <a:gd name="T7" fmla="*/ 0 h 71"/>
                <a:gd name="T8" fmla="*/ 0 w 139"/>
                <a:gd name="T9" fmla="*/ 0 h 71"/>
                <a:gd name="T10" fmla="*/ 0 w 139"/>
                <a:gd name="T11" fmla="*/ 0 h 71"/>
                <a:gd name="T12" fmla="*/ 0 w 139"/>
                <a:gd name="T13" fmla="*/ 0 h 71"/>
                <a:gd name="T14" fmla="*/ 0 w 139"/>
                <a:gd name="T15" fmla="*/ 0 h 71"/>
                <a:gd name="T16" fmla="*/ 0 w 139"/>
                <a:gd name="T17" fmla="*/ 0 h 71"/>
                <a:gd name="T18" fmla="*/ 0 w 139"/>
                <a:gd name="T19" fmla="*/ 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71"/>
                <a:gd name="T32" fmla="*/ 139 w 139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71">
                  <a:moveTo>
                    <a:pt x="136" y="71"/>
                  </a:moveTo>
                  <a:lnTo>
                    <a:pt x="87" y="71"/>
                  </a:lnTo>
                  <a:lnTo>
                    <a:pt x="34" y="55"/>
                  </a:lnTo>
                  <a:lnTo>
                    <a:pt x="0" y="55"/>
                  </a:lnTo>
                  <a:lnTo>
                    <a:pt x="23" y="5"/>
                  </a:lnTo>
                  <a:lnTo>
                    <a:pt x="58" y="0"/>
                  </a:lnTo>
                  <a:lnTo>
                    <a:pt x="113" y="0"/>
                  </a:lnTo>
                  <a:lnTo>
                    <a:pt x="136" y="23"/>
                  </a:lnTo>
                  <a:lnTo>
                    <a:pt x="139" y="45"/>
                  </a:lnTo>
                  <a:lnTo>
                    <a:pt x="136" y="7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12"/>
            <p:cNvSpPr>
              <a:spLocks/>
            </p:cNvSpPr>
            <p:nvPr/>
          </p:nvSpPr>
          <p:spPr bwMode="ltGray">
            <a:xfrm>
              <a:off x="1481" y="717"/>
              <a:ext cx="49" cy="23"/>
            </a:xfrm>
            <a:custGeom>
              <a:avLst/>
              <a:gdLst>
                <a:gd name="T0" fmla="*/ 0 w 146"/>
                <a:gd name="T1" fmla="*/ 0 h 68"/>
                <a:gd name="T2" fmla="*/ 0 w 146"/>
                <a:gd name="T3" fmla="*/ 0 h 68"/>
                <a:gd name="T4" fmla="*/ 0 w 146"/>
                <a:gd name="T5" fmla="*/ 0 h 68"/>
                <a:gd name="T6" fmla="*/ 0 w 146"/>
                <a:gd name="T7" fmla="*/ 0 h 68"/>
                <a:gd name="T8" fmla="*/ 0 w 146"/>
                <a:gd name="T9" fmla="*/ 0 h 68"/>
                <a:gd name="T10" fmla="*/ 0 w 146"/>
                <a:gd name="T11" fmla="*/ 0 h 68"/>
                <a:gd name="T12" fmla="*/ 0 w 146"/>
                <a:gd name="T13" fmla="*/ 0 h 68"/>
                <a:gd name="T14" fmla="*/ 0 w 146"/>
                <a:gd name="T15" fmla="*/ 0 h 68"/>
                <a:gd name="T16" fmla="*/ 0 w 146"/>
                <a:gd name="T17" fmla="*/ 0 h 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6"/>
                <a:gd name="T28" fmla="*/ 0 h 68"/>
                <a:gd name="T29" fmla="*/ 146 w 146"/>
                <a:gd name="T30" fmla="*/ 68 h 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6" h="68">
                  <a:moveTo>
                    <a:pt x="146" y="36"/>
                  </a:moveTo>
                  <a:lnTo>
                    <a:pt x="107" y="68"/>
                  </a:lnTo>
                  <a:lnTo>
                    <a:pt x="30" y="57"/>
                  </a:lnTo>
                  <a:lnTo>
                    <a:pt x="0" y="19"/>
                  </a:lnTo>
                  <a:lnTo>
                    <a:pt x="30" y="0"/>
                  </a:lnTo>
                  <a:lnTo>
                    <a:pt x="57" y="23"/>
                  </a:lnTo>
                  <a:lnTo>
                    <a:pt x="88" y="14"/>
                  </a:lnTo>
                  <a:lnTo>
                    <a:pt x="130" y="14"/>
                  </a:lnTo>
                  <a:lnTo>
                    <a:pt x="146" y="3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13"/>
            <p:cNvSpPr>
              <a:spLocks/>
            </p:cNvSpPr>
            <p:nvPr/>
          </p:nvSpPr>
          <p:spPr bwMode="ltGray">
            <a:xfrm>
              <a:off x="1564" y="1414"/>
              <a:ext cx="8" cy="13"/>
            </a:xfrm>
            <a:custGeom>
              <a:avLst/>
              <a:gdLst>
                <a:gd name="T0" fmla="*/ 0 w 23"/>
                <a:gd name="T1" fmla="*/ 0 h 40"/>
                <a:gd name="T2" fmla="*/ 0 w 23"/>
                <a:gd name="T3" fmla="*/ 0 h 40"/>
                <a:gd name="T4" fmla="*/ 0 w 23"/>
                <a:gd name="T5" fmla="*/ 0 h 40"/>
                <a:gd name="T6" fmla="*/ 0 w 23"/>
                <a:gd name="T7" fmla="*/ 0 h 40"/>
                <a:gd name="T8" fmla="*/ 0 w 23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40"/>
                <a:gd name="T17" fmla="*/ 23 w 23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40">
                  <a:moveTo>
                    <a:pt x="8" y="0"/>
                  </a:moveTo>
                  <a:lnTo>
                    <a:pt x="23" y="19"/>
                  </a:lnTo>
                  <a:lnTo>
                    <a:pt x="18" y="40"/>
                  </a:lnTo>
                  <a:lnTo>
                    <a:pt x="0" y="3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14"/>
            <p:cNvSpPr>
              <a:spLocks/>
            </p:cNvSpPr>
            <p:nvPr/>
          </p:nvSpPr>
          <p:spPr bwMode="ltGray">
            <a:xfrm>
              <a:off x="1514" y="1107"/>
              <a:ext cx="97" cy="59"/>
            </a:xfrm>
            <a:custGeom>
              <a:avLst/>
              <a:gdLst>
                <a:gd name="T0" fmla="*/ 0 w 291"/>
                <a:gd name="T1" fmla="*/ 0 h 178"/>
                <a:gd name="T2" fmla="*/ 0 w 291"/>
                <a:gd name="T3" fmla="*/ 0 h 178"/>
                <a:gd name="T4" fmla="*/ 0 w 291"/>
                <a:gd name="T5" fmla="*/ 0 h 178"/>
                <a:gd name="T6" fmla="*/ 0 w 291"/>
                <a:gd name="T7" fmla="*/ 0 h 178"/>
                <a:gd name="T8" fmla="*/ 0 w 291"/>
                <a:gd name="T9" fmla="*/ 0 h 178"/>
                <a:gd name="T10" fmla="*/ 0 w 291"/>
                <a:gd name="T11" fmla="*/ 0 h 178"/>
                <a:gd name="T12" fmla="*/ 0 w 291"/>
                <a:gd name="T13" fmla="*/ 0 h 178"/>
                <a:gd name="T14" fmla="*/ 0 w 291"/>
                <a:gd name="T15" fmla="*/ 0 h 178"/>
                <a:gd name="T16" fmla="*/ 0 w 291"/>
                <a:gd name="T17" fmla="*/ 0 h 178"/>
                <a:gd name="T18" fmla="*/ 0 w 291"/>
                <a:gd name="T19" fmla="*/ 0 h 178"/>
                <a:gd name="T20" fmla="*/ 0 w 291"/>
                <a:gd name="T21" fmla="*/ 0 h 178"/>
                <a:gd name="T22" fmla="*/ 0 w 291"/>
                <a:gd name="T23" fmla="*/ 0 h 178"/>
                <a:gd name="T24" fmla="*/ 0 w 291"/>
                <a:gd name="T25" fmla="*/ 0 h 178"/>
                <a:gd name="T26" fmla="*/ 0 w 291"/>
                <a:gd name="T27" fmla="*/ 0 h 178"/>
                <a:gd name="T28" fmla="*/ 0 w 291"/>
                <a:gd name="T29" fmla="*/ 0 h 178"/>
                <a:gd name="T30" fmla="*/ 0 w 291"/>
                <a:gd name="T31" fmla="*/ 0 h 178"/>
                <a:gd name="T32" fmla="*/ 0 w 291"/>
                <a:gd name="T33" fmla="*/ 0 h 1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91"/>
                <a:gd name="T52" fmla="*/ 0 h 178"/>
                <a:gd name="T53" fmla="*/ 291 w 291"/>
                <a:gd name="T54" fmla="*/ 178 h 17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91" h="178">
                  <a:moveTo>
                    <a:pt x="139" y="0"/>
                  </a:moveTo>
                  <a:lnTo>
                    <a:pt x="187" y="34"/>
                  </a:lnTo>
                  <a:lnTo>
                    <a:pt x="237" y="50"/>
                  </a:lnTo>
                  <a:lnTo>
                    <a:pt x="245" y="88"/>
                  </a:lnTo>
                  <a:lnTo>
                    <a:pt x="287" y="114"/>
                  </a:lnTo>
                  <a:lnTo>
                    <a:pt x="291" y="140"/>
                  </a:lnTo>
                  <a:lnTo>
                    <a:pt x="247" y="145"/>
                  </a:lnTo>
                  <a:lnTo>
                    <a:pt x="172" y="95"/>
                  </a:lnTo>
                  <a:lnTo>
                    <a:pt x="145" y="95"/>
                  </a:lnTo>
                  <a:lnTo>
                    <a:pt x="122" y="140"/>
                  </a:lnTo>
                  <a:lnTo>
                    <a:pt x="68" y="178"/>
                  </a:lnTo>
                  <a:lnTo>
                    <a:pt x="57" y="134"/>
                  </a:lnTo>
                  <a:lnTo>
                    <a:pt x="13" y="150"/>
                  </a:lnTo>
                  <a:lnTo>
                    <a:pt x="0" y="125"/>
                  </a:lnTo>
                  <a:lnTo>
                    <a:pt x="49" y="105"/>
                  </a:lnTo>
                  <a:lnTo>
                    <a:pt x="93" y="17"/>
                  </a:lnTo>
                  <a:lnTo>
                    <a:pt x="139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15"/>
            <p:cNvSpPr>
              <a:spLocks/>
            </p:cNvSpPr>
            <p:nvPr/>
          </p:nvSpPr>
          <p:spPr bwMode="ltGray">
            <a:xfrm>
              <a:off x="1612" y="1163"/>
              <a:ext cx="21" cy="21"/>
            </a:xfrm>
            <a:custGeom>
              <a:avLst/>
              <a:gdLst>
                <a:gd name="T0" fmla="*/ 0 w 62"/>
                <a:gd name="T1" fmla="*/ 0 h 62"/>
                <a:gd name="T2" fmla="*/ 0 w 62"/>
                <a:gd name="T3" fmla="*/ 0 h 62"/>
                <a:gd name="T4" fmla="*/ 0 w 62"/>
                <a:gd name="T5" fmla="*/ 0 h 62"/>
                <a:gd name="T6" fmla="*/ 0 w 62"/>
                <a:gd name="T7" fmla="*/ 0 h 62"/>
                <a:gd name="T8" fmla="*/ 0 w 62"/>
                <a:gd name="T9" fmla="*/ 0 h 62"/>
                <a:gd name="T10" fmla="*/ 0 w 62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2"/>
                <a:gd name="T19" fmla="*/ 0 h 62"/>
                <a:gd name="T20" fmla="*/ 62 w 62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2" h="62">
                  <a:moveTo>
                    <a:pt x="12" y="4"/>
                  </a:moveTo>
                  <a:lnTo>
                    <a:pt x="46" y="0"/>
                  </a:lnTo>
                  <a:lnTo>
                    <a:pt x="62" y="22"/>
                  </a:lnTo>
                  <a:lnTo>
                    <a:pt x="46" y="62"/>
                  </a:lnTo>
                  <a:lnTo>
                    <a:pt x="0" y="55"/>
                  </a:lnTo>
                  <a:lnTo>
                    <a:pt x="12" y="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16"/>
            <p:cNvSpPr>
              <a:spLocks/>
            </p:cNvSpPr>
            <p:nvPr/>
          </p:nvSpPr>
          <p:spPr bwMode="ltGray">
            <a:xfrm>
              <a:off x="1527" y="839"/>
              <a:ext cx="373" cy="370"/>
            </a:xfrm>
            <a:custGeom>
              <a:avLst/>
              <a:gdLst>
                <a:gd name="T0" fmla="*/ 0 w 1119"/>
                <a:gd name="T1" fmla="*/ 0 h 1109"/>
                <a:gd name="T2" fmla="*/ 0 w 1119"/>
                <a:gd name="T3" fmla="*/ 0 h 1109"/>
                <a:gd name="T4" fmla="*/ 0 w 1119"/>
                <a:gd name="T5" fmla="*/ 0 h 1109"/>
                <a:gd name="T6" fmla="*/ 0 w 1119"/>
                <a:gd name="T7" fmla="*/ 0 h 1109"/>
                <a:gd name="T8" fmla="*/ 0 w 1119"/>
                <a:gd name="T9" fmla="*/ 0 h 1109"/>
                <a:gd name="T10" fmla="*/ 0 w 1119"/>
                <a:gd name="T11" fmla="*/ 0 h 1109"/>
                <a:gd name="T12" fmla="*/ 0 w 1119"/>
                <a:gd name="T13" fmla="*/ 0 h 1109"/>
                <a:gd name="T14" fmla="*/ 0 w 1119"/>
                <a:gd name="T15" fmla="*/ 0 h 1109"/>
                <a:gd name="T16" fmla="*/ 0 w 1119"/>
                <a:gd name="T17" fmla="*/ 0 h 1109"/>
                <a:gd name="T18" fmla="*/ 0 w 1119"/>
                <a:gd name="T19" fmla="*/ 0 h 1109"/>
                <a:gd name="T20" fmla="*/ 0 w 1119"/>
                <a:gd name="T21" fmla="*/ 0 h 1109"/>
                <a:gd name="T22" fmla="*/ 0 w 1119"/>
                <a:gd name="T23" fmla="*/ 0 h 1109"/>
                <a:gd name="T24" fmla="*/ 0 w 1119"/>
                <a:gd name="T25" fmla="*/ 0 h 1109"/>
                <a:gd name="T26" fmla="*/ 0 w 1119"/>
                <a:gd name="T27" fmla="*/ 0 h 1109"/>
                <a:gd name="T28" fmla="*/ 0 w 1119"/>
                <a:gd name="T29" fmla="*/ 0 h 1109"/>
                <a:gd name="T30" fmla="*/ 0 w 1119"/>
                <a:gd name="T31" fmla="*/ 0 h 1109"/>
                <a:gd name="T32" fmla="*/ 0 w 1119"/>
                <a:gd name="T33" fmla="*/ 0 h 1109"/>
                <a:gd name="T34" fmla="*/ 0 w 1119"/>
                <a:gd name="T35" fmla="*/ 0 h 1109"/>
                <a:gd name="T36" fmla="*/ 0 w 1119"/>
                <a:gd name="T37" fmla="*/ 0 h 1109"/>
                <a:gd name="T38" fmla="*/ 0 w 1119"/>
                <a:gd name="T39" fmla="*/ 0 h 1109"/>
                <a:gd name="T40" fmla="*/ 0 w 1119"/>
                <a:gd name="T41" fmla="*/ 0 h 1109"/>
                <a:gd name="T42" fmla="*/ 0 w 1119"/>
                <a:gd name="T43" fmla="*/ 0 h 1109"/>
                <a:gd name="T44" fmla="*/ 0 w 1119"/>
                <a:gd name="T45" fmla="*/ 0 h 1109"/>
                <a:gd name="T46" fmla="*/ 0 w 1119"/>
                <a:gd name="T47" fmla="*/ 0 h 1109"/>
                <a:gd name="T48" fmla="*/ 0 w 1119"/>
                <a:gd name="T49" fmla="*/ 0 h 1109"/>
                <a:gd name="T50" fmla="*/ 0 w 1119"/>
                <a:gd name="T51" fmla="*/ 0 h 1109"/>
                <a:gd name="T52" fmla="*/ 0 w 1119"/>
                <a:gd name="T53" fmla="*/ 0 h 1109"/>
                <a:gd name="T54" fmla="*/ 0 w 1119"/>
                <a:gd name="T55" fmla="*/ 0 h 1109"/>
                <a:gd name="T56" fmla="*/ 0 w 1119"/>
                <a:gd name="T57" fmla="*/ 0 h 1109"/>
                <a:gd name="T58" fmla="*/ 0 w 1119"/>
                <a:gd name="T59" fmla="*/ 0 h 1109"/>
                <a:gd name="T60" fmla="*/ 0 w 1119"/>
                <a:gd name="T61" fmla="*/ 0 h 1109"/>
                <a:gd name="T62" fmla="*/ 0 w 1119"/>
                <a:gd name="T63" fmla="*/ 0 h 1109"/>
                <a:gd name="T64" fmla="*/ 0 w 1119"/>
                <a:gd name="T65" fmla="*/ 0 h 1109"/>
                <a:gd name="T66" fmla="*/ 0 w 1119"/>
                <a:gd name="T67" fmla="*/ 0 h 1109"/>
                <a:gd name="T68" fmla="*/ 0 w 1119"/>
                <a:gd name="T69" fmla="*/ 0 h 1109"/>
                <a:gd name="T70" fmla="*/ 0 w 1119"/>
                <a:gd name="T71" fmla="*/ 0 h 1109"/>
                <a:gd name="T72" fmla="*/ 0 w 1119"/>
                <a:gd name="T73" fmla="*/ 0 h 1109"/>
                <a:gd name="T74" fmla="*/ 0 w 1119"/>
                <a:gd name="T75" fmla="*/ 0 h 1109"/>
                <a:gd name="T76" fmla="*/ 0 w 1119"/>
                <a:gd name="T77" fmla="*/ 0 h 1109"/>
                <a:gd name="T78" fmla="*/ 0 w 1119"/>
                <a:gd name="T79" fmla="*/ 0 h 1109"/>
                <a:gd name="T80" fmla="*/ 0 w 1119"/>
                <a:gd name="T81" fmla="*/ 0 h 1109"/>
                <a:gd name="T82" fmla="*/ 0 w 1119"/>
                <a:gd name="T83" fmla="*/ 0 h 11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119"/>
                <a:gd name="T127" fmla="*/ 0 h 1109"/>
                <a:gd name="T128" fmla="*/ 1119 w 1119"/>
                <a:gd name="T129" fmla="*/ 1109 h 110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119" h="1109">
                  <a:moveTo>
                    <a:pt x="381" y="406"/>
                  </a:moveTo>
                  <a:lnTo>
                    <a:pt x="437" y="403"/>
                  </a:lnTo>
                  <a:lnTo>
                    <a:pt x="466" y="379"/>
                  </a:lnTo>
                  <a:lnTo>
                    <a:pt x="488" y="411"/>
                  </a:lnTo>
                  <a:lnTo>
                    <a:pt x="543" y="422"/>
                  </a:lnTo>
                  <a:lnTo>
                    <a:pt x="597" y="505"/>
                  </a:lnTo>
                  <a:lnTo>
                    <a:pt x="660" y="521"/>
                  </a:lnTo>
                  <a:lnTo>
                    <a:pt x="670" y="579"/>
                  </a:lnTo>
                  <a:lnTo>
                    <a:pt x="626" y="642"/>
                  </a:lnTo>
                  <a:lnTo>
                    <a:pt x="597" y="684"/>
                  </a:lnTo>
                  <a:lnTo>
                    <a:pt x="492" y="722"/>
                  </a:lnTo>
                  <a:lnTo>
                    <a:pt x="473" y="743"/>
                  </a:lnTo>
                  <a:lnTo>
                    <a:pt x="481" y="782"/>
                  </a:lnTo>
                  <a:lnTo>
                    <a:pt x="425" y="794"/>
                  </a:lnTo>
                  <a:lnTo>
                    <a:pt x="381" y="823"/>
                  </a:lnTo>
                  <a:lnTo>
                    <a:pt x="388" y="853"/>
                  </a:lnTo>
                  <a:lnTo>
                    <a:pt x="419" y="869"/>
                  </a:lnTo>
                  <a:lnTo>
                    <a:pt x="505" y="865"/>
                  </a:lnTo>
                  <a:lnTo>
                    <a:pt x="553" y="874"/>
                  </a:lnTo>
                  <a:lnTo>
                    <a:pt x="611" y="917"/>
                  </a:lnTo>
                  <a:lnTo>
                    <a:pt x="686" y="972"/>
                  </a:lnTo>
                  <a:lnTo>
                    <a:pt x="761" y="1043"/>
                  </a:lnTo>
                  <a:lnTo>
                    <a:pt x="823" y="1092"/>
                  </a:lnTo>
                  <a:lnTo>
                    <a:pt x="875" y="1109"/>
                  </a:lnTo>
                  <a:lnTo>
                    <a:pt x="909" y="1109"/>
                  </a:lnTo>
                  <a:lnTo>
                    <a:pt x="898" y="1050"/>
                  </a:lnTo>
                  <a:lnTo>
                    <a:pt x="893" y="1041"/>
                  </a:lnTo>
                  <a:lnTo>
                    <a:pt x="859" y="993"/>
                  </a:lnTo>
                  <a:lnTo>
                    <a:pt x="883" y="991"/>
                  </a:lnTo>
                  <a:lnTo>
                    <a:pt x="903" y="991"/>
                  </a:lnTo>
                  <a:lnTo>
                    <a:pt x="932" y="961"/>
                  </a:lnTo>
                  <a:lnTo>
                    <a:pt x="934" y="881"/>
                  </a:lnTo>
                  <a:lnTo>
                    <a:pt x="909" y="807"/>
                  </a:lnTo>
                  <a:lnTo>
                    <a:pt x="850" y="732"/>
                  </a:lnTo>
                  <a:lnTo>
                    <a:pt x="850" y="720"/>
                  </a:lnTo>
                  <a:lnTo>
                    <a:pt x="867" y="698"/>
                  </a:lnTo>
                  <a:lnTo>
                    <a:pt x="893" y="703"/>
                  </a:lnTo>
                  <a:lnTo>
                    <a:pt x="917" y="732"/>
                  </a:lnTo>
                  <a:lnTo>
                    <a:pt x="1043" y="818"/>
                  </a:lnTo>
                  <a:lnTo>
                    <a:pt x="1043" y="764"/>
                  </a:lnTo>
                  <a:lnTo>
                    <a:pt x="1056" y="736"/>
                  </a:lnTo>
                  <a:lnTo>
                    <a:pt x="1093" y="715"/>
                  </a:lnTo>
                  <a:lnTo>
                    <a:pt x="1090" y="656"/>
                  </a:lnTo>
                  <a:lnTo>
                    <a:pt x="1119" y="628"/>
                  </a:lnTo>
                  <a:lnTo>
                    <a:pt x="1075" y="558"/>
                  </a:lnTo>
                  <a:lnTo>
                    <a:pt x="992" y="511"/>
                  </a:lnTo>
                  <a:lnTo>
                    <a:pt x="917" y="501"/>
                  </a:lnTo>
                  <a:lnTo>
                    <a:pt x="883" y="476"/>
                  </a:lnTo>
                  <a:lnTo>
                    <a:pt x="883" y="464"/>
                  </a:lnTo>
                  <a:lnTo>
                    <a:pt x="893" y="450"/>
                  </a:lnTo>
                  <a:lnTo>
                    <a:pt x="922" y="391"/>
                  </a:lnTo>
                  <a:lnTo>
                    <a:pt x="893" y="305"/>
                  </a:lnTo>
                  <a:lnTo>
                    <a:pt x="842" y="242"/>
                  </a:lnTo>
                  <a:lnTo>
                    <a:pt x="743" y="216"/>
                  </a:lnTo>
                  <a:lnTo>
                    <a:pt x="683" y="228"/>
                  </a:lnTo>
                  <a:lnTo>
                    <a:pt x="642" y="157"/>
                  </a:lnTo>
                  <a:lnTo>
                    <a:pt x="575" y="120"/>
                  </a:lnTo>
                  <a:lnTo>
                    <a:pt x="517" y="118"/>
                  </a:lnTo>
                  <a:lnTo>
                    <a:pt x="450" y="146"/>
                  </a:lnTo>
                  <a:lnTo>
                    <a:pt x="411" y="115"/>
                  </a:lnTo>
                  <a:lnTo>
                    <a:pt x="381" y="49"/>
                  </a:lnTo>
                  <a:lnTo>
                    <a:pt x="335" y="40"/>
                  </a:lnTo>
                  <a:lnTo>
                    <a:pt x="261" y="56"/>
                  </a:lnTo>
                  <a:lnTo>
                    <a:pt x="243" y="134"/>
                  </a:lnTo>
                  <a:lnTo>
                    <a:pt x="269" y="269"/>
                  </a:lnTo>
                  <a:lnTo>
                    <a:pt x="253" y="258"/>
                  </a:lnTo>
                  <a:lnTo>
                    <a:pt x="217" y="141"/>
                  </a:lnTo>
                  <a:lnTo>
                    <a:pt x="217" y="80"/>
                  </a:lnTo>
                  <a:lnTo>
                    <a:pt x="225" y="56"/>
                  </a:lnTo>
                  <a:lnTo>
                    <a:pt x="224" y="29"/>
                  </a:lnTo>
                  <a:lnTo>
                    <a:pt x="157" y="0"/>
                  </a:lnTo>
                  <a:lnTo>
                    <a:pt x="92" y="26"/>
                  </a:lnTo>
                  <a:lnTo>
                    <a:pt x="73" y="47"/>
                  </a:lnTo>
                  <a:lnTo>
                    <a:pt x="18" y="134"/>
                  </a:lnTo>
                  <a:lnTo>
                    <a:pt x="0" y="258"/>
                  </a:lnTo>
                  <a:lnTo>
                    <a:pt x="17" y="352"/>
                  </a:lnTo>
                  <a:lnTo>
                    <a:pt x="44" y="377"/>
                  </a:lnTo>
                  <a:lnTo>
                    <a:pt x="96" y="386"/>
                  </a:lnTo>
                  <a:lnTo>
                    <a:pt x="188" y="400"/>
                  </a:lnTo>
                  <a:lnTo>
                    <a:pt x="222" y="370"/>
                  </a:lnTo>
                  <a:lnTo>
                    <a:pt x="282" y="366"/>
                  </a:lnTo>
                  <a:lnTo>
                    <a:pt x="323" y="370"/>
                  </a:lnTo>
                  <a:lnTo>
                    <a:pt x="383" y="413"/>
                  </a:lnTo>
                  <a:lnTo>
                    <a:pt x="381" y="40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117"/>
            <p:cNvSpPr>
              <a:spLocks/>
            </p:cNvSpPr>
            <p:nvPr/>
          </p:nvSpPr>
          <p:spPr bwMode="ltGray">
            <a:xfrm>
              <a:off x="1170" y="786"/>
              <a:ext cx="16" cy="20"/>
            </a:xfrm>
            <a:custGeom>
              <a:avLst/>
              <a:gdLst>
                <a:gd name="T0" fmla="*/ 0 w 50"/>
                <a:gd name="T1" fmla="*/ 0 h 59"/>
                <a:gd name="T2" fmla="*/ 0 w 50"/>
                <a:gd name="T3" fmla="*/ 0 h 59"/>
                <a:gd name="T4" fmla="*/ 0 w 50"/>
                <a:gd name="T5" fmla="*/ 0 h 59"/>
                <a:gd name="T6" fmla="*/ 0 w 50"/>
                <a:gd name="T7" fmla="*/ 0 h 59"/>
                <a:gd name="T8" fmla="*/ 0 w 50"/>
                <a:gd name="T9" fmla="*/ 0 h 59"/>
                <a:gd name="T10" fmla="*/ 0 w 50"/>
                <a:gd name="T11" fmla="*/ 0 h 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0"/>
                <a:gd name="T19" fmla="*/ 0 h 59"/>
                <a:gd name="T20" fmla="*/ 50 w 50"/>
                <a:gd name="T21" fmla="*/ 59 h 5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0" h="59">
                  <a:moveTo>
                    <a:pt x="50" y="27"/>
                  </a:moveTo>
                  <a:lnTo>
                    <a:pt x="16" y="0"/>
                  </a:lnTo>
                  <a:lnTo>
                    <a:pt x="0" y="34"/>
                  </a:lnTo>
                  <a:lnTo>
                    <a:pt x="1" y="45"/>
                  </a:lnTo>
                  <a:lnTo>
                    <a:pt x="42" y="59"/>
                  </a:lnTo>
                  <a:lnTo>
                    <a:pt x="50" y="2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118"/>
            <p:cNvSpPr>
              <a:spLocks/>
            </p:cNvSpPr>
            <p:nvPr/>
          </p:nvSpPr>
          <p:spPr bwMode="ltGray">
            <a:xfrm>
              <a:off x="4617" y="859"/>
              <a:ext cx="857" cy="602"/>
            </a:xfrm>
            <a:custGeom>
              <a:avLst/>
              <a:gdLst>
                <a:gd name="T0" fmla="*/ 0 w 2572"/>
                <a:gd name="T1" fmla="*/ 0 h 1804"/>
                <a:gd name="T2" fmla="*/ 0 w 2572"/>
                <a:gd name="T3" fmla="*/ 0 h 1804"/>
                <a:gd name="T4" fmla="*/ 0 w 2572"/>
                <a:gd name="T5" fmla="*/ 0 h 1804"/>
                <a:gd name="T6" fmla="*/ 0 w 2572"/>
                <a:gd name="T7" fmla="*/ 0 h 1804"/>
                <a:gd name="T8" fmla="*/ 0 w 2572"/>
                <a:gd name="T9" fmla="*/ 0 h 1804"/>
                <a:gd name="T10" fmla="*/ 0 w 2572"/>
                <a:gd name="T11" fmla="*/ 0 h 1804"/>
                <a:gd name="T12" fmla="*/ 0 w 2572"/>
                <a:gd name="T13" fmla="*/ 0 h 1804"/>
                <a:gd name="T14" fmla="*/ 0 w 2572"/>
                <a:gd name="T15" fmla="*/ 0 h 1804"/>
                <a:gd name="T16" fmla="*/ 0 w 2572"/>
                <a:gd name="T17" fmla="*/ 0 h 1804"/>
                <a:gd name="T18" fmla="*/ 0 w 2572"/>
                <a:gd name="T19" fmla="*/ 0 h 1804"/>
                <a:gd name="T20" fmla="*/ 0 w 2572"/>
                <a:gd name="T21" fmla="*/ 0 h 1804"/>
                <a:gd name="T22" fmla="*/ 0 w 2572"/>
                <a:gd name="T23" fmla="*/ 0 h 1804"/>
                <a:gd name="T24" fmla="*/ 0 w 2572"/>
                <a:gd name="T25" fmla="*/ 0 h 1804"/>
                <a:gd name="T26" fmla="*/ 0 w 2572"/>
                <a:gd name="T27" fmla="*/ 0 h 1804"/>
                <a:gd name="T28" fmla="*/ 0 w 2572"/>
                <a:gd name="T29" fmla="*/ 0 h 1804"/>
                <a:gd name="T30" fmla="*/ 0 w 2572"/>
                <a:gd name="T31" fmla="*/ 0 h 1804"/>
                <a:gd name="T32" fmla="*/ 0 w 2572"/>
                <a:gd name="T33" fmla="*/ 0 h 1804"/>
                <a:gd name="T34" fmla="*/ 0 w 2572"/>
                <a:gd name="T35" fmla="*/ 0 h 1804"/>
                <a:gd name="T36" fmla="*/ 0 w 2572"/>
                <a:gd name="T37" fmla="*/ 0 h 1804"/>
                <a:gd name="T38" fmla="*/ 0 w 2572"/>
                <a:gd name="T39" fmla="*/ 0 h 1804"/>
                <a:gd name="T40" fmla="*/ 0 w 2572"/>
                <a:gd name="T41" fmla="*/ 0 h 1804"/>
                <a:gd name="T42" fmla="*/ 0 w 2572"/>
                <a:gd name="T43" fmla="*/ 0 h 1804"/>
                <a:gd name="T44" fmla="*/ 0 w 2572"/>
                <a:gd name="T45" fmla="*/ 0 h 1804"/>
                <a:gd name="T46" fmla="*/ 0 w 2572"/>
                <a:gd name="T47" fmla="*/ 0 h 1804"/>
                <a:gd name="T48" fmla="*/ 0 w 2572"/>
                <a:gd name="T49" fmla="*/ 0 h 1804"/>
                <a:gd name="T50" fmla="*/ 0 w 2572"/>
                <a:gd name="T51" fmla="*/ 0 h 1804"/>
                <a:gd name="T52" fmla="*/ 0 w 2572"/>
                <a:gd name="T53" fmla="*/ 0 h 1804"/>
                <a:gd name="T54" fmla="*/ 0 w 2572"/>
                <a:gd name="T55" fmla="*/ 0 h 1804"/>
                <a:gd name="T56" fmla="*/ 0 w 2572"/>
                <a:gd name="T57" fmla="*/ 0 h 1804"/>
                <a:gd name="T58" fmla="*/ 0 w 2572"/>
                <a:gd name="T59" fmla="*/ 0 h 1804"/>
                <a:gd name="T60" fmla="*/ 0 w 2572"/>
                <a:gd name="T61" fmla="*/ 0 h 1804"/>
                <a:gd name="T62" fmla="*/ 0 w 2572"/>
                <a:gd name="T63" fmla="*/ 0 h 1804"/>
                <a:gd name="T64" fmla="*/ 0 w 2572"/>
                <a:gd name="T65" fmla="*/ 0 h 1804"/>
                <a:gd name="T66" fmla="*/ 0 w 2572"/>
                <a:gd name="T67" fmla="*/ 0 h 1804"/>
                <a:gd name="T68" fmla="*/ 0 w 2572"/>
                <a:gd name="T69" fmla="*/ 0 h 1804"/>
                <a:gd name="T70" fmla="*/ 0 w 2572"/>
                <a:gd name="T71" fmla="*/ 0 h 1804"/>
                <a:gd name="T72" fmla="*/ 0 w 2572"/>
                <a:gd name="T73" fmla="*/ 0 h 1804"/>
                <a:gd name="T74" fmla="*/ 0 w 2572"/>
                <a:gd name="T75" fmla="*/ 0 h 1804"/>
                <a:gd name="T76" fmla="*/ 0 w 2572"/>
                <a:gd name="T77" fmla="*/ 0 h 1804"/>
                <a:gd name="T78" fmla="*/ 0 w 2572"/>
                <a:gd name="T79" fmla="*/ 0 h 1804"/>
                <a:gd name="T80" fmla="*/ 0 w 2572"/>
                <a:gd name="T81" fmla="*/ 0 h 1804"/>
                <a:gd name="T82" fmla="*/ 0 w 2572"/>
                <a:gd name="T83" fmla="*/ 0 h 1804"/>
                <a:gd name="T84" fmla="*/ 0 w 2572"/>
                <a:gd name="T85" fmla="*/ 0 h 1804"/>
                <a:gd name="T86" fmla="*/ 0 w 2572"/>
                <a:gd name="T87" fmla="*/ 0 h 1804"/>
                <a:gd name="T88" fmla="*/ 0 w 2572"/>
                <a:gd name="T89" fmla="*/ 0 h 1804"/>
                <a:gd name="T90" fmla="*/ 0 w 2572"/>
                <a:gd name="T91" fmla="*/ 0 h 1804"/>
                <a:gd name="T92" fmla="*/ 0 w 2572"/>
                <a:gd name="T93" fmla="*/ 0 h 1804"/>
                <a:gd name="T94" fmla="*/ 0 w 2572"/>
                <a:gd name="T95" fmla="*/ 0 h 1804"/>
                <a:gd name="T96" fmla="*/ 0 w 2572"/>
                <a:gd name="T97" fmla="*/ 0 h 1804"/>
                <a:gd name="T98" fmla="*/ 0 w 2572"/>
                <a:gd name="T99" fmla="*/ 0 h 1804"/>
                <a:gd name="T100" fmla="*/ 0 w 2572"/>
                <a:gd name="T101" fmla="*/ 0 h 1804"/>
                <a:gd name="T102" fmla="*/ 0 w 2572"/>
                <a:gd name="T103" fmla="*/ 0 h 1804"/>
                <a:gd name="T104" fmla="*/ 0 w 2572"/>
                <a:gd name="T105" fmla="*/ 0 h 1804"/>
                <a:gd name="T106" fmla="*/ 0 w 2572"/>
                <a:gd name="T107" fmla="*/ 0 h 1804"/>
                <a:gd name="T108" fmla="*/ 0 w 2572"/>
                <a:gd name="T109" fmla="*/ 0 h 1804"/>
                <a:gd name="T110" fmla="*/ 0 w 2572"/>
                <a:gd name="T111" fmla="*/ 0 h 1804"/>
                <a:gd name="T112" fmla="*/ 0 w 2572"/>
                <a:gd name="T113" fmla="*/ 0 h 1804"/>
                <a:gd name="T114" fmla="*/ 0 w 2572"/>
                <a:gd name="T115" fmla="*/ 0 h 18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72"/>
                <a:gd name="T175" fmla="*/ 0 h 1804"/>
                <a:gd name="T176" fmla="*/ 2572 w 2572"/>
                <a:gd name="T177" fmla="*/ 1804 h 18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72" h="1804">
                  <a:moveTo>
                    <a:pt x="553" y="1556"/>
                  </a:moveTo>
                  <a:lnTo>
                    <a:pt x="599" y="1518"/>
                  </a:lnTo>
                  <a:lnTo>
                    <a:pt x="643" y="1443"/>
                  </a:lnTo>
                  <a:lnTo>
                    <a:pt x="698" y="1357"/>
                  </a:lnTo>
                  <a:lnTo>
                    <a:pt x="731" y="1273"/>
                  </a:lnTo>
                  <a:lnTo>
                    <a:pt x="775" y="1237"/>
                  </a:lnTo>
                  <a:lnTo>
                    <a:pt x="842" y="1211"/>
                  </a:lnTo>
                  <a:lnTo>
                    <a:pt x="908" y="1225"/>
                  </a:lnTo>
                  <a:lnTo>
                    <a:pt x="976" y="1225"/>
                  </a:lnTo>
                  <a:lnTo>
                    <a:pt x="1012" y="1237"/>
                  </a:lnTo>
                  <a:lnTo>
                    <a:pt x="1056" y="1211"/>
                  </a:lnTo>
                  <a:lnTo>
                    <a:pt x="1120" y="1259"/>
                  </a:lnTo>
                  <a:lnTo>
                    <a:pt x="1171" y="1241"/>
                  </a:lnTo>
                  <a:lnTo>
                    <a:pt x="1299" y="1251"/>
                  </a:lnTo>
                  <a:lnTo>
                    <a:pt x="1335" y="1232"/>
                  </a:lnTo>
                  <a:lnTo>
                    <a:pt x="1356" y="1087"/>
                  </a:lnTo>
                  <a:lnTo>
                    <a:pt x="1434" y="1010"/>
                  </a:lnTo>
                  <a:lnTo>
                    <a:pt x="1467" y="1064"/>
                  </a:lnTo>
                  <a:lnTo>
                    <a:pt x="1509" y="1087"/>
                  </a:lnTo>
                  <a:lnTo>
                    <a:pt x="1571" y="1042"/>
                  </a:lnTo>
                  <a:lnTo>
                    <a:pt x="1598" y="1019"/>
                  </a:lnTo>
                  <a:lnTo>
                    <a:pt x="1576" y="1087"/>
                  </a:lnTo>
                  <a:lnTo>
                    <a:pt x="1532" y="1163"/>
                  </a:lnTo>
                  <a:lnTo>
                    <a:pt x="1522" y="1251"/>
                  </a:lnTo>
                  <a:lnTo>
                    <a:pt x="1458" y="1280"/>
                  </a:lnTo>
                  <a:lnTo>
                    <a:pt x="1423" y="1273"/>
                  </a:lnTo>
                  <a:lnTo>
                    <a:pt x="1416" y="1331"/>
                  </a:lnTo>
                  <a:lnTo>
                    <a:pt x="1393" y="1408"/>
                  </a:lnTo>
                  <a:lnTo>
                    <a:pt x="1397" y="1481"/>
                  </a:lnTo>
                  <a:lnTo>
                    <a:pt x="1444" y="1556"/>
                  </a:lnTo>
                  <a:lnTo>
                    <a:pt x="1475" y="1628"/>
                  </a:lnTo>
                  <a:lnTo>
                    <a:pt x="1496" y="1774"/>
                  </a:lnTo>
                  <a:lnTo>
                    <a:pt x="1540" y="1804"/>
                  </a:lnTo>
                  <a:lnTo>
                    <a:pt x="1598" y="1774"/>
                  </a:lnTo>
                  <a:lnTo>
                    <a:pt x="1631" y="1734"/>
                  </a:lnTo>
                  <a:lnTo>
                    <a:pt x="1621" y="1687"/>
                  </a:lnTo>
                  <a:lnTo>
                    <a:pt x="1667" y="1650"/>
                  </a:lnTo>
                  <a:lnTo>
                    <a:pt x="1718" y="1605"/>
                  </a:lnTo>
                  <a:lnTo>
                    <a:pt x="1714" y="1551"/>
                  </a:lnTo>
                  <a:lnTo>
                    <a:pt x="1690" y="1497"/>
                  </a:lnTo>
                  <a:lnTo>
                    <a:pt x="1682" y="1458"/>
                  </a:lnTo>
                  <a:lnTo>
                    <a:pt x="1740" y="1479"/>
                  </a:lnTo>
                  <a:lnTo>
                    <a:pt x="1753" y="1451"/>
                  </a:lnTo>
                  <a:lnTo>
                    <a:pt x="1762" y="1427"/>
                  </a:lnTo>
                  <a:lnTo>
                    <a:pt x="1740" y="1397"/>
                  </a:lnTo>
                  <a:lnTo>
                    <a:pt x="1707" y="1345"/>
                  </a:lnTo>
                  <a:lnTo>
                    <a:pt x="1682" y="1294"/>
                  </a:lnTo>
                  <a:lnTo>
                    <a:pt x="1695" y="1214"/>
                  </a:lnTo>
                  <a:lnTo>
                    <a:pt x="1732" y="1156"/>
                  </a:lnTo>
                  <a:lnTo>
                    <a:pt x="1820" y="1129"/>
                  </a:lnTo>
                  <a:lnTo>
                    <a:pt x="1939" y="1145"/>
                  </a:lnTo>
                  <a:lnTo>
                    <a:pt x="2009" y="1099"/>
                  </a:lnTo>
                  <a:lnTo>
                    <a:pt x="2053" y="1038"/>
                  </a:lnTo>
                  <a:lnTo>
                    <a:pt x="2120" y="1019"/>
                  </a:lnTo>
                  <a:lnTo>
                    <a:pt x="2208" y="966"/>
                  </a:lnTo>
                  <a:lnTo>
                    <a:pt x="2275" y="951"/>
                  </a:lnTo>
                  <a:lnTo>
                    <a:pt x="2330" y="930"/>
                  </a:lnTo>
                  <a:lnTo>
                    <a:pt x="2317" y="921"/>
                  </a:lnTo>
                  <a:lnTo>
                    <a:pt x="2317" y="893"/>
                  </a:lnTo>
                  <a:lnTo>
                    <a:pt x="2310" y="877"/>
                  </a:lnTo>
                  <a:lnTo>
                    <a:pt x="2224" y="808"/>
                  </a:lnTo>
                  <a:lnTo>
                    <a:pt x="2221" y="776"/>
                  </a:lnTo>
                  <a:lnTo>
                    <a:pt x="2284" y="767"/>
                  </a:lnTo>
                  <a:lnTo>
                    <a:pt x="2307" y="724"/>
                  </a:lnTo>
                  <a:lnTo>
                    <a:pt x="2317" y="661"/>
                  </a:lnTo>
                  <a:lnTo>
                    <a:pt x="2354" y="728"/>
                  </a:lnTo>
                  <a:lnTo>
                    <a:pt x="2480" y="813"/>
                  </a:lnTo>
                  <a:lnTo>
                    <a:pt x="2543" y="808"/>
                  </a:lnTo>
                  <a:lnTo>
                    <a:pt x="2572" y="771"/>
                  </a:lnTo>
                  <a:lnTo>
                    <a:pt x="2572" y="733"/>
                  </a:lnTo>
                  <a:lnTo>
                    <a:pt x="2486" y="649"/>
                  </a:lnTo>
                  <a:lnTo>
                    <a:pt x="2440" y="561"/>
                  </a:lnTo>
                  <a:lnTo>
                    <a:pt x="2385" y="488"/>
                  </a:lnTo>
                  <a:lnTo>
                    <a:pt x="2317" y="464"/>
                  </a:lnTo>
                  <a:lnTo>
                    <a:pt x="2242" y="415"/>
                  </a:lnTo>
                  <a:lnTo>
                    <a:pt x="2164" y="389"/>
                  </a:lnTo>
                  <a:lnTo>
                    <a:pt x="2141" y="389"/>
                  </a:lnTo>
                  <a:lnTo>
                    <a:pt x="2074" y="375"/>
                  </a:lnTo>
                  <a:lnTo>
                    <a:pt x="1996" y="353"/>
                  </a:lnTo>
                  <a:lnTo>
                    <a:pt x="1963" y="342"/>
                  </a:lnTo>
                  <a:lnTo>
                    <a:pt x="1895" y="305"/>
                  </a:lnTo>
                  <a:lnTo>
                    <a:pt x="1828" y="291"/>
                  </a:lnTo>
                  <a:lnTo>
                    <a:pt x="1763" y="265"/>
                  </a:lnTo>
                  <a:lnTo>
                    <a:pt x="1699" y="254"/>
                  </a:lnTo>
                  <a:lnTo>
                    <a:pt x="1675" y="254"/>
                  </a:lnTo>
                  <a:lnTo>
                    <a:pt x="1652" y="279"/>
                  </a:lnTo>
                  <a:lnTo>
                    <a:pt x="1652" y="353"/>
                  </a:lnTo>
                  <a:lnTo>
                    <a:pt x="1620" y="328"/>
                  </a:lnTo>
                  <a:lnTo>
                    <a:pt x="1598" y="316"/>
                  </a:lnTo>
                  <a:lnTo>
                    <a:pt x="1532" y="305"/>
                  </a:lnTo>
                  <a:lnTo>
                    <a:pt x="1467" y="316"/>
                  </a:lnTo>
                  <a:lnTo>
                    <a:pt x="1397" y="305"/>
                  </a:lnTo>
                  <a:lnTo>
                    <a:pt x="1376" y="291"/>
                  </a:lnTo>
                  <a:lnTo>
                    <a:pt x="1320" y="342"/>
                  </a:lnTo>
                  <a:lnTo>
                    <a:pt x="1299" y="364"/>
                  </a:lnTo>
                  <a:lnTo>
                    <a:pt x="1278" y="328"/>
                  </a:lnTo>
                  <a:lnTo>
                    <a:pt x="1219" y="246"/>
                  </a:lnTo>
                  <a:lnTo>
                    <a:pt x="1089" y="169"/>
                  </a:lnTo>
                  <a:lnTo>
                    <a:pt x="997" y="181"/>
                  </a:lnTo>
                  <a:lnTo>
                    <a:pt x="932" y="195"/>
                  </a:lnTo>
                  <a:lnTo>
                    <a:pt x="866" y="145"/>
                  </a:lnTo>
                  <a:lnTo>
                    <a:pt x="752" y="96"/>
                  </a:lnTo>
                  <a:lnTo>
                    <a:pt x="710" y="71"/>
                  </a:lnTo>
                  <a:lnTo>
                    <a:pt x="643" y="85"/>
                  </a:lnTo>
                  <a:lnTo>
                    <a:pt x="599" y="96"/>
                  </a:lnTo>
                  <a:lnTo>
                    <a:pt x="589" y="46"/>
                  </a:lnTo>
                  <a:lnTo>
                    <a:pt x="553" y="9"/>
                  </a:lnTo>
                  <a:lnTo>
                    <a:pt x="387" y="21"/>
                  </a:lnTo>
                  <a:lnTo>
                    <a:pt x="319" y="0"/>
                  </a:lnTo>
                  <a:lnTo>
                    <a:pt x="322" y="37"/>
                  </a:lnTo>
                  <a:lnTo>
                    <a:pt x="299" y="105"/>
                  </a:lnTo>
                  <a:lnTo>
                    <a:pt x="289" y="119"/>
                  </a:lnTo>
                  <a:lnTo>
                    <a:pt x="132" y="135"/>
                  </a:lnTo>
                  <a:lnTo>
                    <a:pt x="55" y="135"/>
                  </a:lnTo>
                  <a:lnTo>
                    <a:pt x="0" y="195"/>
                  </a:lnTo>
                  <a:lnTo>
                    <a:pt x="553" y="155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119"/>
            <p:cNvSpPr>
              <a:spLocks/>
            </p:cNvSpPr>
            <p:nvPr/>
          </p:nvSpPr>
          <p:spPr bwMode="ltGray">
            <a:xfrm>
              <a:off x="4051" y="2399"/>
              <a:ext cx="33" cy="74"/>
            </a:xfrm>
            <a:custGeom>
              <a:avLst/>
              <a:gdLst>
                <a:gd name="T0" fmla="*/ 0 w 100"/>
                <a:gd name="T1" fmla="*/ 0 h 221"/>
                <a:gd name="T2" fmla="*/ 0 w 100"/>
                <a:gd name="T3" fmla="*/ 0 h 221"/>
                <a:gd name="T4" fmla="*/ 0 w 100"/>
                <a:gd name="T5" fmla="*/ 0 h 221"/>
                <a:gd name="T6" fmla="*/ 0 w 100"/>
                <a:gd name="T7" fmla="*/ 0 h 221"/>
                <a:gd name="T8" fmla="*/ 0 w 100"/>
                <a:gd name="T9" fmla="*/ 0 h 221"/>
                <a:gd name="T10" fmla="*/ 0 w 100"/>
                <a:gd name="T11" fmla="*/ 0 h 221"/>
                <a:gd name="T12" fmla="*/ 0 w 100"/>
                <a:gd name="T13" fmla="*/ 0 h 221"/>
                <a:gd name="T14" fmla="*/ 0 w 100"/>
                <a:gd name="T15" fmla="*/ 0 h 221"/>
                <a:gd name="T16" fmla="*/ 0 w 100"/>
                <a:gd name="T17" fmla="*/ 0 h 221"/>
                <a:gd name="T18" fmla="*/ 0 w 100"/>
                <a:gd name="T19" fmla="*/ 0 h 2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0"/>
                <a:gd name="T31" fmla="*/ 0 h 221"/>
                <a:gd name="T32" fmla="*/ 100 w 100"/>
                <a:gd name="T33" fmla="*/ 221 h 2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0" h="221">
                  <a:moveTo>
                    <a:pt x="39" y="4"/>
                  </a:moveTo>
                  <a:lnTo>
                    <a:pt x="63" y="0"/>
                  </a:lnTo>
                  <a:lnTo>
                    <a:pt x="83" y="130"/>
                  </a:lnTo>
                  <a:lnTo>
                    <a:pt x="100" y="157"/>
                  </a:lnTo>
                  <a:lnTo>
                    <a:pt x="88" y="211"/>
                  </a:lnTo>
                  <a:lnTo>
                    <a:pt x="46" y="221"/>
                  </a:lnTo>
                  <a:lnTo>
                    <a:pt x="21" y="202"/>
                  </a:lnTo>
                  <a:lnTo>
                    <a:pt x="0" y="135"/>
                  </a:lnTo>
                  <a:lnTo>
                    <a:pt x="0" y="122"/>
                  </a:lnTo>
                  <a:lnTo>
                    <a:pt x="39" y="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120"/>
            <p:cNvSpPr>
              <a:spLocks/>
            </p:cNvSpPr>
            <p:nvPr/>
          </p:nvSpPr>
          <p:spPr bwMode="ltGray">
            <a:xfrm>
              <a:off x="4136" y="651"/>
              <a:ext cx="59" cy="52"/>
            </a:xfrm>
            <a:custGeom>
              <a:avLst/>
              <a:gdLst>
                <a:gd name="T0" fmla="*/ 0 w 177"/>
                <a:gd name="T1" fmla="*/ 0 h 156"/>
                <a:gd name="T2" fmla="*/ 0 w 177"/>
                <a:gd name="T3" fmla="*/ 0 h 156"/>
                <a:gd name="T4" fmla="*/ 0 w 177"/>
                <a:gd name="T5" fmla="*/ 0 h 156"/>
                <a:gd name="T6" fmla="*/ 0 w 177"/>
                <a:gd name="T7" fmla="*/ 0 h 156"/>
                <a:gd name="T8" fmla="*/ 0 w 177"/>
                <a:gd name="T9" fmla="*/ 0 h 156"/>
                <a:gd name="T10" fmla="*/ 0 w 177"/>
                <a:gd name="T11" fmla="*/ 0 h 156"/>
                <a:gd name="T12" fmla="*/ 0 w 177"/>
                <a:gd name="T13" fmla="*/ 0 h 156"/>
                <a:gd name="T14" fmla="*/ 0 w 177"/>
                <a:gd name="T15" fmla="*/ 0 h 156"/>
                <a:gd name="T16" fmla="*/ 0 w 177"/>
                <a:gd name="T17" fmla="*/ 0 h 156"/>
                <a:gd name="T18" fmla="*/ 0 w 177"/>
                <a:gd name="T19" fmla="*/ 0 h 156"/>
                <a:gd name="T20" fmla="*/ 0 w 177"/>
                <a:gd name="T21" fmla="*/ 0 h 156"/>
                <a:gd name="T22" fmla="*/ 0 w 177"/>
                <a:gd name="T23" fmla="*/ 0 h 156"/>
                <a:gd name="T24" fmla="*/ 0 w 177"/>
                <a:gd name="T25" fmla="*/ 0 h 156"/>
                <a:gd name="T26" fmla="*/ 0 w 177"/>
                <a:gd name="T27" fmla="*/ 0 h 156"/>
                <a:gd name="T28" fmla="*/ 0 w 177"/>
                <a:gd name="T29" fmla="*/ 0 h 156"/>
                <a:gd name="T30" fmla="*/ 0 w 177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7"/>
                <a:gd name="T49" fmla="*/ 0 h 156"/>
                <a:gd name="T50" fmla="*/ 177 w 177"/>
                <a:gd name="T51" fmla="*/ 156 h 1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7" h="156">
                  <a:moveTo>
                    <a:pt x="0" y="95"/>
                  </a:moveTo>
                  <a:lnTo>
                    <a:pt x="16" y="47"/>
                  </a:lnTo>
                  <a:lnTo>
                    <a:pt x="25" y="26"/>
                  </a:lnTo>
                  <a:lnTo>
                    <a:pt x="37" y="5"/>
                  </a:lnTo>
                  <a:lnTo>
                    <a:pt x="84" y="12"/>
                  </a:lnTo>
                  <a:lnTo>
                    <a:pt x="117" y="0"/>
                  </a:lnTo>
                  <a:lnTo>
                    <a:pt x="147" y="42"/>
                  </a:lnTo>
                  <a:lnTo>
                    <a:pt x="157" y="73"/>
                  </a:lnTo>
                  <a:lnTo>
                    <a:pt x="171" y="88"/>
                  </a:lnTo>
                  <a:lnTo>
                    <a:pt x="177" y="121"/>
                  </a:lnTo>
                  <a:lnTo>
                    <a:pt x="157" y="132"/>
                  </a:lnTo>
                  <a:lnTo>
                    <a:pt x="89" y="125"/>
                  </a:lnTo>
                  <a:lnTo>
                    <a:pt x="71" y="146"/>
                  </a:lnTo>
                  <a:lnTo>
                    <a:pt x="42" y="156"/>
                  </a:lnTo>
                  <a:lnTo>
                    <a:pt x="16" y="113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121"/>
            <p:cNvSpPr>
              <a:spLocks/>
            </p:cNvSpPr>
            <p:nvPr/>
          </p:nvSpPr>
          <p:spPr bwMode="ltGray">
            <a:xfrm>
              <a:off x="4213" y="688"/>
              <a:ext cx="22" cy="11"/>
            </a:xfrm>
            <a:custGeom>
              <a:avLst/>
              <a:gdLst>
                <a:gd name="T0" fmla="*/ 0 w 67"/>
                <a:gd name="T1" fmla="*/ 0 h 32"/>
                <a:gd name="T2" fmla="*/ 0 w 67"/>
                <a:gd name="T3" fmla="*/ 0 h 32"/>
                <a:gd name="T4" fmla="*/ 0 w 67"/>
                <a:gd name="T5" fmla="*/ 0 h 32"/>
                <a:gd name="T6" fmla="*/ 0 w 67"/>
                <a:gd name="T7" fmla="*/ 0 h 32"/>
                <a:gd name="T8" fmla="*/ 0 w 67"/>
                <a:gd name="T9" fmla="*/ 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32"/>
                <a:gd name="T17" fmla="*/ 67 w 6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32">
                  <a:moveTo>
                    <a:pt x="0" y="32"/>
                  </a:moveTo>
                  <a:lnTo>
                    <a:pt x="10" y="0"/>
                  </a:lnTo>
                  <a:lnTo>
                    <a:pt x="67" y="9"/>
                  </a:lnTo>
                  <a:lnTo>
                    <a:pt x="56" y="2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122"/>
            <p:cNvSpPr>
              <a:spLocks/>
            </p:cNvSpPr>
            <p:nvPr/>
          </p:nvSpPr>
          <p:spPr bwMode="ltGray">
            <a:xfrm>
              <a:off x="4250" y="2358"/>
              <a:ext cx="15" cy="12"/>
            </a:xfrm>
            <a:custGeom>
              <a:avLst/>
              <a:gdLst>
                <a:gd name="T0" fmla="*/ 0 w 44"/>
                <a:gd name="T1" fmla="*/ 0 h 37"/>
                <a:gd name="T2" fmla="*/ 0 w 44"/>
                <a:gd name="T3" fmla="*/ 0 h 37"/>
                <a:gd name="T4" fmla="*/ 0 w 44"/>
                <a:gd name="T5" fmla="*/ 0 h 37"/>
                <a:gd name="T6" fmla="*/ 0 w 44"/>
                <a:gd name="T7" fmla="*/ 0 h 37"/>
                <a:gd name="T8" fmla="*/ 0 w 44"/>
                <a:gd name="T9" fmla="*/ 0 h 37"/>
                <a:gd name="T10" fmla="*/ 0 w 44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7"/>
                <a:gd name="T20" fmla="*/ 44 w 44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7">
                  <a:moveTo>
                    <a:pt x="0" y="21"/>
                  </a:moveTo>
                  <a:lnTo>
                    <a:pt x="10" y="0"/>
                  </a:lnTo>
                  <a:lnTo>
                    <a:pt x="31" y="0"/>
                  </a:lnTo>
                  <a:lnTo>
                    <a:pt x="44" y="21"/>
                  </a:lnTo>
                  <a:lnTo>
                    <a:pt x="31" y="37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" name="Freeform 123"/>
            <p:cNvSpPr>
              <a:spLocks/>
            </p:cNvSpPr>
            <p:nvPr/>
          </p:nvSpPr>
          <p:spPr bwMode="ltGray">
            <a:xfrm>
              <a:off x="4261" y="2329"/>
              <a:ext cx="15" cy="12"/>
            </a:xfrm>
            <a:custGeom>
              <a:avLst/>
              <a:gdLst>
                <a:gd name="T0" fmla="*/ 0 w 47"/>
                <a:gd name="T1" fmla="*/ 0 h 37"/>
                <a:gd name="T2" fmla="*/ 0 w 47"/>
                <a:gd name="T3" fmla="*/ 0 h 37"/>
                <a:gd name="T4" fmla="*/ 0 w 47"/>
                <a:gd name="T5" fmla="*/ 0 h 37"/>
                <a:gd name="T6" fmla="*/ 0 w 47"/>
                <a:gd name="T7" fmla="*/ 0 h 37"/>
                <a:gd name="T8" fmla="*/ 0 w 47"/>
                <a:gd name="T9" fmla="*/ 0 h 37"/>
                <a:gd name="T10" fmla="*/ 0 w 47"/>
                <a:gd name="T11" fmla="*/ 0 h 37"/>
                <a:gd name="T12" fmla="*/ 0 w 47"/>
                <a:gd name="T13" fmla="*/ 0 h 37"/>
                <a:gd name="T14" fmla="*/ 0 w 47"/>
                <a:gd name="T15" fmla="*/ 0 h 3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37"/>
                <a:gd name="T26" fmla="*/ 47 w 47"/>
                <a:gd name="T27" fmla="*/ 37 h 3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37">
                  <a:moveTo>
                    <a:pt x="0" y="11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1"/>
                  </a:lnTo>
                  <a:lnTo>
                    <a:pt x="23" y="37"/>
                  </a:lnTo>
                  <a:lnTo>
                    <a:pt x="23" y="25"/>
                  </a:lnTo>
                  <a:lnTo>
                    <a:pt x="13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4" name="Freeform 124"/>
            <p:cNvSpPr>
              <a:spLocks/>
            </p:cNvSpPr>
            <p:nvPr/>
          </p:nvSpPr>
          <p:spPr bwMode="ltGray">
            <a:xfrm>
              <a:off x="4261" y="2305"/>
              <a:ext cx="7" cy="8"/>
            </a:xfrm>
            <a:custGeom>
              <a:avLst/>
              <a:gdLst>
                <a:gd name="T0" fmla="*/ 0 w 23"/>
                <a:gd name="T1" fmla="*/ 0 h 25"/>
                <a:gd name="T2" fmla="*/ 0 w 23"/>
                <a:gd name="T3" fmla="*/ 0 h 25"/>
                <a:gd name="T4" fmla="*/ 0 w 23"/>
                <a:gd name="T5" fmla="*/ 0 h 25"/>
                <a:gd name="T6" fmla="*/ 0 w 23"/>
                <a:gd name="T7" fmla="*/ 0 h 25"/>
                <a:gd name="T8" fmla="*/ 0 w 23"/>
                <a:gd name="T9" fmla="*/ 0 h 25"/>
                <a:gd name="T10" fmla="*/ 0 w 23"/>
                <a:gd name="T11" fmla="*/ 0 h 25"/>
                <a:gd name="T12" fmla="*/ 0 w 23"/>
                <a:gd name="T13" fmla="*/ 0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5"/>
                <a:gd name="T23" fmla="*/ 23 w 23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5">
                  <a:moveTo>
                    <a:pt x="0" y="14"/>
                  </a:moveTo>
                  <a:lnTo>
                    <a:pt x="0" y="0"/>
                  </a:lnTo>
                  <a:lnTo>
                    <a:pt x="13" y="0"/>
                  </a:lnTo>
                  <a:lnTo>
                    <a:pt x="23" y="14"/>
                  </a:lnTo>
                  <a:lnTo>
                    <a:pt x="23" y="25"/>
                  </a:lnTo>
                  <a:lnTo>
                    <a:pt x="13" y="2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25"/>
            <p:cNvSpPr>
              <a:spLocks/>
            </p:cNvSpPr>
            <p:nvPr/>
          </p:nvSpPr>
          <p:spPr bwMode="ltGray">
            <a:xfrm>
              <a:off x="4683" y="2764"/>
              <a:ext cx="30" cy="23"/>
            </a:xfrm>
            <a:custGeom>
              <a:avLst/>
              <a:gdLst>
                <a:gd name="T0" fmla="*/ 0 w 90"/>
                <a:gd name="T1" fmla="*/ 0 h 71"/>
                <a:gd name="T2" fmla="*/ 0 w 90"/>
                <a:gd name="T3" fmla="*/ 0 h 71"/>
                <a:gd name="T4" fmla="*/ 0 w 90"/>
                <a:gd name="T5" fmla="*/ 0 h 71"/>
                <a:gd name="T6" fmla="*/ 0 w 90"/>
                <a:gd name="T7" fmla="*/ 0 h 71"/>
                <a:gd name="T8" fmla="*/ 0 w 90"/>
                <a:gd name="T9" fmla="*/ 0 h 71"/>
                <a:gd name="T10" fmla="*/ 0 w 90"/>
                <a:gd name="T11" fmla="*/ 0 h 71"/>
                <a:gd name="T12" fmla="*/ 0 w 90"/>
                <a:gd name="T13" fmla="*/ 0 h 71"/>
                <a:gd name="T14" fmla="*/ 0 w 90"/>
                <a:gd name="T15" fmla="*/ 0 h 71"/>
                <a:gd name="T16" fmla="*/ 0 w 90"/>
                <a:gd name="T17" fmla="*/ 0 h 71"/>
                <a:gd name="T18" fmla="*/ 0 w 90"/>
                <a:gd name="T19" fmla="*/ 0 h 7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0"/>
                <a:gd name="T31" fmla="*/ 0 h 71"/>
                <a:gd name="T32" fmla="*/ 90 w 90"/>
                <a:gd name="T33" fmla="*/ 71 h 7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0" h="71">
                  <a:moveTo>
                    <a:pt x="21" y="0"/>
                  </a:moveTo>
                  <a:lnTo>
                    <a:pt x="25" y="10"/>
                  </a:lnTo>
                  <a:lnTo>
                    <a:pt x="59" y="20"/>
                  </a:lnTo>
                  <a:lnTo>
                    <a:pt x="90" y="57"/>
                  </a:lnTo>
                  <a:lnTo>
                    <a:pt x="79" y="71"/>
                  </a:lnTo>
                  <a:lnTo>
                    <a:pt x="46" y="71"/>
                  </a:lnTo>
                  <a:lnTo>
                    <a:pt x="0" y="45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26"/>
            <p:cNvSpPr>
              <a:spLocks/>
            </p:cNvSpPr>
            <p:nvPr/>
          </p:nvSpPr>
          <p:spPr bwMode="ltGray">
            <a:xfrm>
              <a:off x="4479" y="2600"/>
              <a:ext cx="11" cy="24"/>
            </a:xfrm>
            <a:custGeom>
              <a:avLst/>
              <a:gdLst>
                <a:gd name="T0" fmla="*/ 0 w 31"/>
                <a:gd name="T1" fmla="*/ 0 h 71"/>
                <a:gd name="T2" fmla="*/ 0 w 31"/>
                <a:gd name="T3" fmla="*/ 0 h 71"/>
                <a:gd name="T4" fmla="*/ 0 w 31"/>
                <a:gd name="T5" fmla="*/ 0 h 71"/>
                <a:gd name="T6" fmla="*/ 0 w 31"/>
                <a:gd name="T7" fmla="*/ 0 h 71"/>
                <a:gd name="T8" fmla="*/ 0 w 31"/>
                <a:gd name="T9" fmla="*/ 0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71"/>
                <a:gd name="T17" fmla="*/ 31 w 31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71">
                  <a:moveTo>
                    <a:pt x="0" y="31"/>
                  </a:moveTo>
                  <a:lnTo>
                    <a:pt x="0" y="0"/>
                  </a:lnTo>
                  <a:lnTo>
                    <a:pt x="31" y="31"/>
                  </a:lnTo>
                  <a:lnTo>
                    <a:pt x="31" y="71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27"/>
            <p:cNvSpPr>
              <a:spLocks/>
            </p:cNvSpPr>
            <p:nvPr/>
          </p:nvSpPr>
          <p:spPr bwMode="ltGray">
            <a:xfrm>
              <a:off x="4513" y="2620"/>
              <a:ext cx="10" cy="15"/>
            </a:xfrm>
            <a:custGeom>
              <a:avLst/>
              <a:gdLst>
                <a:gd name="T0" fmla="*/ 0 w 31"/>
                <a:gd name="T1" fmla="*/ 0 h 46"/>
                <a:gd name="T2" fmla="*/ 0 w 31"/>
                <a:gd name="T3" fmla="*/ 0 h 46"/>
                <a:gd name="T4" fmla="*/ 0 w 31"/>
                <a:gd name="T5" fmla="*/ 0 h 46"/>
                <a:gd name="T6" fmla="*/ 0 w 31"/>
                <a:gd name="T7" fmla="*/ 0 h 46"/>
                <a:gd name="T8" fmla="*/ 0 w 31"/>
                <a:gd name="T9" fmla="*/ 0 h 46"/>
                <a:gd name="T10" fmla="*/ 0 w 31"/>
                <a:gd name="T11" fmla="*/ 0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46"/>
                <a:gd name="T20" fmla="*/ 31 w 31"/>
                <a:gd name="T21" fmla="*/ 46 h 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46">
                  <a:moveTo>
                    <a:pt x="0" y="46"/>
                  </a:moveTo>
                  <a:lnTo>
                    <a:pt x="20" y="0"/>
                  </a:lnTo>
                  <a:lnTo>
                    <a:pt x="31" y="0"/>
                  </a:lnTo>
                  <a:lnTo>
                    <a:pt x="31" y="25"/>
                  </a:lnTo>
                  <a:lnTo>
                    <a:pt x="12" y="46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28"/>
            <p:cNvSpPr>
              <a:spLocks/>
            </p:cNvSpPr>
            <p:nvPr/>
          </p:nvSpPr>
          <p:spPr bwMode="ltGray">
            <a:xfrm>
              <a:off x="4527" y="2454"/>
              <a:ext cx="265" cy="243"/>
            </a:xfrm>
            <a:custGeom>
              <a:avLst/>
              <a:gdLst>
                <a:gd name="T0" fmla="*/ 0 w 797"/>
                <a:gd name="T1" fmla="*/ 0 h 730"/>
                <a:gd name="T2" fmla="*/ 0 w 797"/>
                <a:gd name="T3" fmla="*/ 0 h 730"/>
                <a:gd name="T4" fmla="*/ 0 w 797"/>
                <a:gd name="T5" fmla="*/ 0 h 730"/>
                <a:gd name="T6" fmla="*/ 0 w 797"/>
                <a:gd name="T7" fmla="*/ 0 h 730"/>
                <a:gd name="T8" fmla="*/ 0 w 797"/>
                <a:gd name="T9" fmla="*/ 0 h 730"/>
                <a:gd name="T10" fmla="*/ 0 w 797"/>
                <a:gd name="T11" fmla="*/ 0 h 730"/>
                <a:gd name="T12" fmla="*/ 0 w 797"/>
                <a:gd name="T13" fmla="*/ 0 h 730"/>
                <a:gd name="T14" fmla="*/ 0 w 797"/>
                <a:gd name="T15" fmla="*/ 0 h 730"/>
                <a:gd name="T16" fmla="*/ 0 w 797"/>
                <a:gd name="T17" fmla="*/ 0 h 730"/>
                <a:gd name="T18" fmla="*/ 0 w 797"/>
                <a:gd name="T19" fmla="*/ 0 h 730"/>
                <a:gd name="T20" fmla="*/ 0 w 797"/>
                <a:gd name="T21" fmla="*/ 0 h 730"/>
                <a:gd name="T22" fmla="*/ 0 w 797"/>
                <a:gd name="T23" fmla="*/ 0 h 730"/>
                <a:gd name="T24" fmla="*/ 0 w 797"/>
                <a:gd name="T25" fmla="*/ 0 h 730"/>
                <a:gd name="T26" fmla="*/ 0 w 797"/>
                <a:gd name="T27" fmla="*/ 0 h 730"/>
                <a:gd name="T28" fmla="*/ 0 w 797"/>
                <a:gd name="T29" fmla="*/ 0 h 730"/>
                <a:gd name="T30" fmla="*/ 0 w 797"/>
                <a:gd name="T31" fmla="*/ 0 h 730"/>
                <a:gd name="T32" fmla="*/ 0 w 797"/>
                <a:gd name="T33" fmla="*/ 0 h 730"/>
                <a:gd name="T34" fmla="*/ 0 w 797"/>
                <a:gd name="T35" fmla="*/ 0 h 730"/>
                <a:gd name="T36" fmla="*/ 0 w 797"/>
                <a:gd name="T37" fmla="*/ 0 h 730"/>
                <a:gd name="T38" fmla="*/ 0 w 797"/>
                <a:gd name="T39" fmla="*/ 0 h 730"/>
                <a:gd name="T40" fmla="*/ 0 w 797"/>
                <a:gd name="T41" fmla="*/ 0 h 730"/>
                <a:gd name="T42" fmla="*/ 0 w 797"/>
                <a:gd name="T43" fmla="*/ 0 h 730"/>
                <a:gd name="T44" fmla="*/ 0 w 797"/>
                <a:gd name="T45" fmla="*/ 0 h 730"/>
                <a:gd name="T46" fmla="*/ 0 w 797"/>
                <a:gd name="T47" fmla="*/ 0 h 730"/>
                <a:gd name="T48" fmla="*/ 0 w 797"/>
                <a:gd name="T49" fmla="*/ 0 h 730"/>
                <a:gd name="T50" fmla="*/ 0 w 797"/>
                <a:gd name="T51" fmla="*/ 0 h 730"/>
                <a:gd name="T52" fmla="*/ 0 w 797"/>
                <a:gd name="T53" fmla="*/ 0 h 730"/>
                <a:gd name="T54" fmla="*/ 0 w 797"/>
                <a:gd name="T55" fmla="*/ 0 h 730"/>
                <a:gd name="T56" fmla="*/ 0 w 797"/>
                <a:gd name="T57" fmla="*/ 0 h 730"/>
                <a:gd name="T58" fmla="*/ 0 w 797"/>
                <a:gd name="T59" fmla="*/ 0 h 730"/>
                <a:gd name="T60" fmla="*/ 0 w 797"/>
                <a:gd name="T61" fmla="*/ 0 h 730"/>
                <a:gd name="T62" fmla="*/ 0 w 797"/>
                <a:gd name="T63" fmla="*/ 0 h 730"/>
                <a:gd name="T64" fmla="*/ 0 w 797"/>
                <a:gd name="T65" fmla="*/ 0 h 730"/>
                <a:gd name="T66" fmla="*/ 0 w 797"/>
                <a:gd name="T67" fmla="*/ 0 h 730"/>
                <a:gd name="T68" fmla="*/ 0 w 797"/>
                <a:gd name="T69" fmla="*/ 0 h 730"/>
                <a:gd name="T70" fmla="*/ 0 w 797"/>
                <a:gd name="T71" fmla="*/ 0 h 730"/>
                <a:gd name="T72" fmla="*/ 0 w 797"/>
                <a:gd name="T73" fmla="*/ 0 h 730"/>
                <a:gd name="T74" fmla="*/ 0 w 797"/>
                <a:gd name="T75" fmla="*/ 0 h 730"/>
                <a:gd name="T76" fmla="*/ 0 w 797"/>
                <a:gd name="T77" fmla="*/ 0 h 730"/>
                <a:gd name="T78" fmla="*/ 0 w 797"/>
                <a:gd name="T79" fmla="*/ 0 h 730"/>
                <a:gd name="T80" fmla="*/ 0 w 797"/>
                <a:gd name="T81" fmla="*/ 0 h 730"/>
                <a:gd name="T82" fmla="*/ 0 w 797"/>
                <a:gd name="T83" fmla="*/ 0 h 730"/>
                <a:gd name="T84" fmla="*/ 0 w 797"/>
                <a:gd name="T85" fmla="*/ 0 h 730"/>
                <a:gd name="T86" fmla="*/ 0 w 797"/>
                <a:gd name="T87" fmla="*/ 0 h 730"/>
                <a:gd name="T88" fmla="*/ 0 w 797"/>
                <a:gd name="T89" fmla="*/ 0 h 730"/>
                <a:gd name="T90" fmla="*/ 0 w 797"/>
                <a:gd name="T91" fmla="*/ 0 h 730"/>
                <a:gd name="T92" fmla="*/ 0 w 797"/>
                <a:gd name="T93" fmla="*/ 0 h 730"/>
                <a:gd name="T94" fmla="*/ 0 w 797"/>
                <a:gd name="T95" fmla="*/ 0 h 730"/>
                <a:gd name="T96" fmla="*/ 0 w 797"/>
                <a:gd name="T97" fmla="*/ 0 h 730"/>
                <a:gd name="T98" fmla="*/ 0 w 797"/>
                <a:gd name="T99" fmla="*/ 0 h 730"/>
                <a:gd name="T100" fmla="*/ 0 w 797"/>
                <a:gd name="T101" fmla="*/ 0 h 730"/>
                <a:gd name="T102" fmla="*/ 0 w 797"/>
                <a:gd name="T103" fmla="*/ 0 h 730"/>
                <a:gd name="T104" fmla="*/ 0 w 797"/>
                <a:gd name="T105" fmla="*/ 0 h 730"/>
                <a:gd name="T106" fmla="*/ 0 w 797"/>
                <a:gd name="T107" fmla="*/ 0 h 730"/>
                <a:gd name="T108" fmla="*/ 0 w 797"/>
                <a:gd name="T109" fmla="*/ 0 h 730"/>
                <a:gd name="T110" fmla="*/ 0 w 797"/>
                <a:gd name="T111" fmla="*/ 0 h 730"/>
                <a:gd name="T112" fmla="*/ 0 w 797"/>
                <a:gd name="T113" fmla="*/ 0 h 730"/>
                <a:gd name="T114" fmla="*/ 0 w 797"/>
                <a:gd name="T115" fmla="*/ 0 h 7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7"/>
                <a:gd name="T175" fmla="*/ 0 h 730"/>
                <a:gd name="T176" fmla="*/ 797 w 797"/>
                <a:gd name="T177" fmla="*/ 730 h 7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7" h="730">
                  <a:moveTo>
                    <a:pt x="0" y="364"/>
                  </a:moveTo>
                  <a:lnTo>
                    <a:pt x="15" y="298"/>
                  </a:lnTo>
                  <a:lnTo>
                    <a:pt x="68" y="272"/>
                  </a:lnTo>
                  <a:lnTo>
                    <a:pt x="163" y="226"/>
                  </a:lnTo>
                  <a:lnTo>
                    <a:pt x="296" y="96"/>
                  </a:lnTo>
                  <a:lnTo>
                    <a:pt x="311" y="22"/>
                  </a:lnTo>
                  <a:lnTo>
                    <a:pt x="340" y="7"/>
                  </a:lnTo>
                  <a:lnTo>
                    <a:pt x="399" y="0"/>
                  </a:lnTo>
                  <a:lnTo>
                    <a:pt x="428" y="47"/>
                  </a:lnTo>
                  <a:lnTo>
                    <a:pt x="456" y="38"/>
                  </a:lnTo>
                  <a:lnTo>
                    <a:pt x="502" y="85"/>
                  </a:lnTo>
                  <a:lnTo>
                    <a:pt x="493" y="120"/>
                  </a:lnTo>
                  <a:lnTo>
                    <a:pt x="459" y="132"/>
                  </a:lnTo>
                  <a:lnTo>
                    <a:pt x="451" y="164"/>
                  </a:lnTo>
                  <a:lnTo>
                    <a:pt x="479" y="317"/>
                  </a:lnTo>
                  <a:lnTo>
                    <a:pt x="493" y="317"/>
                  </a:lnTo>
                  <a:lnTo>
                    <a:pt x="547" y="263"/>
                  </a:lnTo>
                  <a:lnTo>
                    <a:pt x="568" y="263"/>
                  </a:lnTo>
                  <a:lnTo>
                    <a:pt x="622" y="314"/>
                  </a:lnTo>
                  <a:lnTo>
                    <a:pt x="707" y="343"/>
                  </a:lnTo>
                  <a:lnTo>
                    <a:pt x="761" y="314"/>
                  </a:lnTo>
                  <a:lnTo>
                    <a:pt x="797" y="305"/>
                  </a:lnTo>
                  <a:lnTo>
                    <a:pt x="797" y="359"/>
                  </a:lnTo>
                  <a:lnTo>
                    <a:pt x="755" y="398"/>
                  </a:lnTo>
                  <a:lnTo>
                    <a:pt x="694" y="398"/>
                  </a:lnTo>
                  <a:lnTo>
                    <a:pt x="617" y="375"/>
                  </a:lnTo>
                  <a:lnTo>
                    <a:pt x="612" y="398"/>
                  </a:lnTo>
                  <a:lnTo>
                    <a:pt x="661" y="416"/>
                  </a:lnTo>
                  <a:lnTo>
                    <a:pt x="673" y="444"/>
                  </a:lnTo>
                  <a:lnTo>
                    <a:pt x="627" y="485"/>
                  </a:lnTo>
                  <a:lnTo>
                    <a:pt x="673" y="565"/>
                  </a:lnTo>
                  <a:lnTo>
                    <a:pt x="673" y="624"/>
                  </a:lnTo>
                  <a:lnTo>
                    <a:pt x="715" y="643"/>
                  </a:lnTo>
                  <a:lnTo>
                    <a:pt x="709" y="661"/>
                  </a:lnTo>
                  <a:lnTo>
                    <a:pt x="679" y="682"/>
                  </a:lnTo>
                  <a:lnTo>
                    <a:pt x="646" y="682"/>
                  </a:lnTo>
                  <a:lnTo>
                    <a:pt x="591" y="643"/>
                  </a:lnTo>
                  <a:lnTo>
                    <a:pt x="560" y="654"/>
                  </a:lnTo>
                  <a:lnTo>
                    <a:pt x="541" y="730"/>
                  </a:lnTo>
                  <a:lnTo>
                    <a:pt x="493" y="716"/>
                  </a:lnTo>
                  <a:lnTo>
                    <a:pt x="466" y="609"/>
                  </a:lnTo>
                  <a:lnTo>
                    <a:pt x="477" y="579"/>
                  </a:lnTo>
                  <a:lnTo>
                    <a:pt x="445" y="549"/>
                  </a:lnTo>
                  <a:lnTo>
                    <a:pt x="435" y="561"/>
                  </a:lnTo>
                  <a:lnTo>
                    <a:pt x="393" y="544"/>
                  </a:lnTo>
                  <a:lnTo>
                    <a:pt x="349" y="577"/>
                  </a:lnTo>
                  <a:lnTo>
                    <a:pt x="344" y="609"/>
                  </a:lnTo>
                  <a:lnTo>
                    <a:pt x="373" y="638"/>
                  </a:lnTo>
                  <a:lnTo>
                    <a:pt x="324" y="657"/>
                  </a:lnTo>
                  <a:lnTo>
                    <a:pt x="280" y="671"/>
                  </a:lnTo>
                  <a:lnTo>
                    <a:pt x="236" y="671"/>
                  </a:lnTo>
                  <a:lnTo>
                    <a:pt x="200" y="624"/>
                  </a:lnTo>
                  <a:lnTo>
                    <a:pt x="114" y="609"/>
                  </a:lnTo>
                  <a:lnTo>
                    <a:pt x="103" y="595"/>
                  </a:lnTo>
                  <a:lnTo>
                    <a:pt x="47" y="511"/>
                  </a:lnTo>
                  <a:lnTo>
                    <a:pt x="36" y="425"/>
                  </a:lnTo>
                  <a:lnTo>
                    <a:pt x="3" y="389"/>
                  </a:lnTo>
                  <a:lnTo>
                    <a:pt x="0" y="36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29"/>
            <p:cNvSpPr>
              <a:spLocks/>
            </p:cNvSpPr>
            <p:nvPr/>
          </p:nvSpPr>
          <p:spPr bwMode="ltGray">
            <a:xfrm>
              <a:off x="4561" y="2800"/>
              <a:ext cx="628" cy="605"/>
            </a:xfrm>
            <a:custGeom>
              <a:avLst/>
              <a:gdLst>
                <a:gd name="T0" fmla="*/ 0 w 1886"/>
                <a:gd name="T1" fmla="*/ 0 h 1816"/>
                <a:gd name="T2" fmla="*/ 0 w 1886"/>
                <a:gd name="T3" fmla="*/ 0 h 1816"/>
                <a:gd name="T4" fmla="*/ 0 w 1886"/>
                <a:gd name="T5" fmla="*/ 0 h 1816"/>
                <a:gd name="T6" fmla="*/ 0 w 1886"/>
                <a:gd name="T7" fmla="*/ 0 h 1816"/>
                <a:gd name="T8" fmla="*/ 0 w 1886"/>
                <a:gd name="T9" fmla="*/ 0 h 1816"/>
                <a:gd name="T10" fmla="*/ 0 w 1886"/>
                <a:gd name="T11" fmla="*/ 0 h 1816"/>
                <a:gd name="T12" fmla="*/ 0 w 1886"/>
                <a:gd name="T13" fmla="*/ 0 h 1816"/>
                <a:gd name="T14" fmla="*/ 0 w 1886"/>
                <a:gd name="T15" fmla="*/ 0 h 1816"/>
                <a:gd name="T16" fmla="*/ 0 w 1886"/>
                <a:gd name="T17" fmla="*/ 0 h 1816"/>
                <a:gd name="T18" fmla="*/ 0 w 1886"/>
                <a:gd name="T19" fmla="*/ 0 h 1816"/>
                <a:gd name="T20" fmla="*/ 0 w 1886"/>
                <a:gd name="T21" fmla="*/ 0 h 1816"/>
                <a:gd name="T22" fmla="*/ 0 w 1886"/>
                <a:gd name="T23" fmla="*/ 0 h 1816"/>
                <a:gd name="T24" fmla="*/ 0 w 1886"/>
                <a:gd name="T25" fmla="*/ 0 h 1816"/>
                <a:gd name="T26" fmla="*/ 0 w 1886"/>
                <a:gd name="T27" fmla="*/ 0 h 1816"/>
                <a:gd name="T28" fmla="*/ 0 w 1886"/>
                <a:gd name="T29" fmla="*/ 0 h 1816"/>
                <a:gd name="T30" fmla="*/ 0 w 1886"/>
                <a:gd name="T31" fmla="*/ 0 h 1816"/>
                <a:gd name="T32" fmla="*/ 0 w 1886"/>
                <a:gd name="T33" fmla="*/ 0 h 1816"/>
                <a:gd name="T34" fmla="*/ 0 w 1886"/>
                <a:gd name="T35" fmla="*/ 0 h 1816"/>
                <a:gd name="T36" fmla="*/ 0 w 1886"/>
                <a:gd name="T37" fmla="*/ 0 h 1816"/>
                <a:gd name="T38" fmla="*/ 0 w 1886"/>
                <a:gd name="T39" fmla="*/ 0 h 1816"/>
                <a:gd name="T40" fmla="*/ 0 w 1886"/>
                <a:gd name="T41" fmla="*/ 0 h 1816"/>
                <a:gd name="T42" fmla="*/ 0 w 1886"/>
                <a:gd name="T43" fmla="*/ 0 h 1816"/>
                <a:gd name="T44" fmla="*/ 0 w 1886"/>
                <a:gd name="T45" fmla="*/ 0 h 1816"/>
                <a:gd name="T46" fmla="*/ 0 w 1886"/>
                <a:gd name="T47" fmla="*/ 0 h 1816"/>
                <a:gd name="T48" fmla="*/ 0 w 1886"/>
                <a:gd name="T49" fmla="*/ 0 h 1816"/>
                <a:gd name="T50" fmla="*/ 0 w 1886"/>
                <a:gd name="T51" fmla="*/ 0 h 1816"/>
                <a:gd name="T52" fmla="*/ 0 w 1886"/>
                <a:gd name="T53" fmla="*/ 0 h 1816"/>
                <a:gd name="T54" fmla="*/ 0 w 1886"/>
                <a:gd name="T55" fmla="*/ 0 h 1816"/>
                <a:gd name="T56" fmla="*/ 0 w 1886"/>
                <a:gd name="T57" fmla="*/ 0 h 1816"/>
                <a:gd name="T58" fmla="*/ 0 w 1886"/>
                <a:gd name="T59" fmla="*/ 0 h 1816"/>
                <a:gd name="T60" fmla="*/ 0 w 1886"/>
                <a:gd name="T61" fmla="*/ 0 h 1816"/>
                <a:gd name="T62" fmla="*/ 0 w 1886"/>
                <a:gd name="T63" fmla="*/ 0 h 1816"/>
                <a:gd name="T64" fmla="*/ 0 w 1886"/>
                <a:gd name="T65" fmla="*/ 0 h 1816"/>
                <a:gd name="T66" fmla="*/ 0 w 1886"/>
                <a:gd name="T67" fmla="*/ 0 h 1816"/>
                <a:gd name="T68" fmla="*/ 0 w 1886"/>
                <a:gd name="T69" fmla="*/ 0 h 1816"/>
                <a:gd name="T70" fmla="*/ 0 w 1886"/>
                <a:gd name="T71" fmla="*/ 0 h 1816"/>
                <a:gd name="T72" fmla="*/ 0 w 1886"/>
                <a:gd name="T73" fmla="*/ 0 h 1816"/>
                <a:gd name="T74" fmla="*/ 0 w 1886"/>
                <a:gd name="T75" fmla="*/ 0 h 1816"/>
                <a:gd name="T76" fmla="*/ 0 w 1886"/>
                <a:gd name="T77" fmla="*/ 0 h 1816"/>
                <a:gd name="T78" fmla="*/ 0 w 1886"/>
                <a:gd name="T79" fmla="*/ 0 h 1816"/>
                <a:gd name="T80" fmla="*/ 0 w 1886"/>
                <a:gd name="T81" fmla="*/ 0 h 1816"/>
                <a:gd name="T82" fmla="*/ 0 w 1886"/>
                <a:gd name="T83" fmla="*/ 0 h 1816"/>
                <a:gd name="T84" fmla="*/ 0 w 1886"/>
                <a:gd name="T85" fmla="*/ 0 h 1816"/>
                <a:gd name="T86" fmla="*/ 0 w 1886"/>
                <a:gd name="T87" fmla="*/ 0 h 1816"/>
                <a:gd name="T88" fmla="*/ 0 w 1886"/>
                <a:gd name="T89" fmla="*/ 0 h 1816"/>
                <a:gd name="T90" fmla="*/ 0 w 1886"/>
                <a:gd name="T91" fmla="*/ 0 h 1816"/>
                <a:gd name="T92" fmla="*/ 0 w 1886"/>
                <a:gd name="T93" fmla="*/ 0 h 1816"/>
                <a:gd name="T94" fmla="*/ 0 w 1886"/>
                <a:gd name="T95" fmla="*/ 0 h 1816"/>
                <a:gd name="T96" fmla="*/ 0 w 1886"/>
                <a:gd name="T97" fmla="*/ 0 h 1816"/>
                <a:gd name="T98" fmla="*/ 0 w 1886"/>
                <a:gd name="T99" fmla="*/ 0 h 18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886"/>
                <a:gd name="T151" fmla="*/ 0 h 1816"/>
                <a:gd name="T152" fmla="*/ 1886 w 1886"/>
                <a:gd name="T153" fmla="*/ 1816 h 18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886" h="1816">
                  <a:moveTo>
                    <a:pt x="0" y="918"/>
                  </a:moveTo>
                  <a:lnTo>
                    <a:pt x="21" y="857"/>
                  </a:lnTo>
                  <a:lnTo>
                    <a:pt x="42" y="735"/>
                  </a:lnTo>
                  <a:lnTo>
                    <a:pt x="65" y="721"/>
                  </a:lnTo>
                  <a:lnTo>
                    <a:pt x="156" y="648"/>
                  </a:lnTo>
                  <a:lnTo>
                    <a:pt x="254" y="611"/>
                  </a:lnTo>
                  <a:lnTo>
                    <a:pt x="355" y="600"/>
                  </a:lnTo>
                  <a:lnTo>
                    <a:pt x="422" y="550"/>
                  </a:lnTo>
                  <a:lnTo>
                    <a:pt x="489" y="476"/>
                  </a:lnTo>
                  <a:lnTo>
                    <a:pt x="497" y="401"/>
                  </a:lnTo>
                  <a:lnTo>
                    <a:pt x="564" y="355"/>
                  </a:lnTo>
                  <a:lnTo>
                    <a:pt x="643" y="255"/>
                  </a:lnTo>
                  <a:lnTo>
                    <a:pt x="710" y="215"/>
                  </a:lnTo>
                  <a:lnTo>
                    <a:pt x="731" y="215"/>
                  </a:lnTo>
                  <a:lnTo>
                    <a:pt x="798" y="255"/>
                  </a:lnTo>
                  <a:lnTo>
                    <a:pt x="830" y="255"/>
                  </a:lnTo>
                  <a:lnTo>
                    <a:pt x="843" y="243"/>
                  </a:lnTo>
                  <a:lnTo>
                    <a:pt x="853" y="171"/>
                  </a:lnTo>
                  <a:lnTo>
                    <a:pt x="863" y="70"/>
                  </a:lnTo>
                  <a:lnTo>
                    <a:pt x="868" y="59"/>
                  </a:lnTo>
                  <a:lnTo>
                    <a:pt x="891" y="58"/>
                  </a:lnTo>
                  <a:lnTo>
                    <a:pt x="1000" y="48"/>
                  </a:lnTo>
                  <a:lnTo>
                    <a:pt x="1086" y="59"/>
                  </a:lnTo>
                  <a:lnTo>
                    <a:pt x="1210" y="89"/>
                  </a:lnTo>
                  <a:lnTo>
                    <a:pt x="1231" y="133"/>
                  </a:lnTo>
                  <a:lnTo>
                    <a:pt x="1182" y="156"/>
                  </a:lnTo>
                  <a:lnTo>
                    <a:pt x="1163" y="194"/>
                  </a:lnTo>
                  <a:lnTo>
                    <a:pt x="1169" y="302"/>
                  </a:lnTo>
                  <a:lnTo>
                    <a:pt x="1210" y="295"/>
                  </a:lnTo>
                  <a:lnTo>
                    <a:pt x="1257" y="325"/>
                  </a:lnTo>
                  <a:lnTo>
                    <a:pt x="1321" y="380"/>
                  </a:lnTo>
                  <a:lnTo>
                    <a:pt x="1396" y="387"/>
                  </a:lnTo>
                  <a:lnTo>
                    <a:pt x="1427" y="302"/>
                  </a:lnTo>
                  <a:lnTo>
                    <a:pt x="1410" y="89"/>
                  </a:lnTo>
                  <a:lnTo>
                    <a:pt x="1430" y="23"/>
                  </a:lnTo>
                  <a:lnTo>
                    <a:pt x="1477" y="0"/>
                  </a:lnTo>
                  <a:lnTo>
                    <a:pt x="1509" y="23"/>
                  </a:lnTo>
                  <a:lnTo>
                    <a:pt x="1509" y="35"/>
                  </a:lnTo>
                  <a:lnTo>
                    <a:pt x="1517" y="124"/>
                  </a:lnTo>
                  <a:lnTo>
                    <a:pt x="1542" y="194"/>
                  </a:lnTo>
                  <a:lnTo>
                    <a:pt x="1563" y="215"/>
                  </a:lnTo>
                  <a:lnTo>
                    <a:pt x="1609" y="295"/>
                  </a:lnTo>
                  <a:lnTo>
                    <a:pt x="1661" y="476"/>
                  </a:lnTo>
                  <a:lnTo>
                    <a:pt x="1752" y="623"/>
                  </a:lnTo>
                  <a:lnTo>
                    <a:pt x="1819" y="769"/>
                  </a:lnTo>
                  <a:lnTo>
                    <a:pt x="1853" y="817"/>
                  </a:lnTo>
                  <a:lnTo>
                    <a:pt x="1873" y="893"/>
                  </a:lnTo>
                  <a:lnTo>
                    <a:pt x="1886" y="1188"/>
                  </a:lnTo>
                  <a:lnTo>
                    <a:pt x="1865" y="1293"/>
                  </a:lnTo>
                  <a:lnTo>
                    <a:pt x="1842" y="1383"/>
                  </a:lnTo>
                  <a:lnTo>
                    <a:pt x="1819" y="1396"/>
                  </a:lnTo>
                  <a:lnTo>
                    <a:pt x="1775" y="1479"/>
                  </a:lnTo>
                  <a:lnTo>
                    <a:pt x="1721" y="1559"/>
                  </a:lnTo>
                  <a:lnTo>
                    <a:pt x="1689" y="1628"/>
                  </a:lnTo>
                  <a:lnTo>
                    <a:pt x="1651" y="1689"/>
                  </a:lnTo>
                  <a:lnTo>
                    <a:pt x="1586" y="1754"/>
                  </a:lnTo>
                  <a:lnTo>
                    <a:pt x="1529" y="1809"/>
                  </a:lnTo>
                  <a:lnTo>
                    <a:pt x="1477" y="1813"/>
                  </a:lnTo>
                  <a:lnTo>
                    <a:pt x="1396" y="1786"/>
                  </a:lnTo>
                  <a:lnTo>
                    <a:pt x="1329" y="1774"/>
                  </a:lnTo>
                  <a:lnTo>
                    <a:pt x="1228" y="1816"/>
                  </a:lnTo>
                  <a:lnTo>
                    <a:pt x="1171" y="1813"/>
                  </a:lnTo>
                  <a:lnTo>
                    <a:pt x="1151" y="1774"/>
                  </a:lnTo>
                  <a:lnTo>
                    <a:pt x="1190" y="1743"/>
                  </a:lnTo>
                  <a:lnTo>
                    <a:pt x="1151" y="1676"/>
                  </a:lnTo>
                  <a:lnTo>
                    <a:pt x="1119" y="1617"/>
                  </a:lnTo>
                  <a:lnTo>
                    <a:pt x="1086" y="1568"/>
                  </a:lnTo>
                  <a:lnTo>
                    <a:pt x="1065" y="1579"/>
                  </a:lnTo>
                  <a:lnTo>
                    <a:pt x="1054" y="1603"/>
                  </a:lnTo>
                  <a:lnTo>
                    <a:pt x="1037" y="1563"/>
                  </a:lnTo>
                  <a:lnTo>
                    <a:pt x="1052" y="1504"/>
                  </a:lnTo>
                  <a:lnTo>
                    <a:pt x="1021" y="1520"/>
                  </a:lnTo>
                  <a:lnTo>
                    <a:pt x="1008" y="1532"/>
                  </a:lnTo>
                  <a:lnTo>
                    <a:pt x="985" y="1563"/>
                  </a:lnTo>
                  <a:lnTo>
                    <a:pt x="958" y="1537"/>
                  </a:lnTo>
                  <a:lnTo>
                    <a:pt x="884" y="1396"/>
                  </a:lnTo>
                  <a:lnTo>
                    <a:pt x="876" y="1383"/>
                  </a:lnTo>
                  <a:lnTo>
                    <a:pt x="809" y="1357"/>
                  </a:lnTo>
                  <a:lnTo>
                    <a:pt x="742" y="1347"/>
                  </a:lnTo>
                  <a:lnTo>
                    <a:pt x="710" y="1347"/>
                  </a:lnTo>
                  <a:lnTo>
                    <a:pt x="686" y="1371"/>
                  </a:lnTo>
                  <a:lnTo>
                    <a:pt x="609" y="1383"/>
                  </a:lnTo>
                  <a:lnTo>
                    <a:pt x="544" y="1410"/>
                  </a:lnTo>
                  <a:lnTo>
                    <a:pt x="497" y="1445"/>
                  </a:lnTo>
                  <a:lnTo>
                    <a:pt x="432" y="1483"/>
                  </a:lnTo>
                  <a:lnTo>
                    <a:pt x="370" y="1479"/>
                  </a:lnTo>
                  <a:lnTo>
                    <a:pt x="303" y="1490"/>
                  </a:lnTo>
                  <a:lnTo>
                    <a:pt x="231" y="1556"/>
                  </a:lnTo>
                  <a:lnTo>
                    <a:pt x="132" y="1568"/>
                  </a:lnTo>
                  <a:lnTo>
                    <a:pt x="55" y="1520"/>
                  </a:lnTo>
                  <a:lnTo>
                    <a:pt x="42" y="1467"/>
                  </a:lnTo>
                  <a:lnTo>
                    <a:pt x="65" y="1434"/>
                  </a:lnTo>
                  <a:lnTo>
                    <a:pt x="76" y="1347"/>
                  </a:lnTo>
                  <a:lnTo>
                    <a:pt x="55" y="1273"/>
                  </a:lnTo>
                  <a:lnTo>
                    <a:pt x="55" y="1261"/>
                  </a:lnTo>
                  <a:lnTo>
                    <a:pt x="65" y="1174"/>
                  </a:lnTo>
                  <a:lnTo>
                    <a:pt x="42" y="987"/>
                  </a:lnTo>
                  <a:lnTo>
                    <a:pt x="32" y="963"/>
                  </a:lnTo>
                  <a:lnTo>
                    <a:pt x="0" y="930"/>
                  </a:lnTo>
                  <a:lnTo>
                    <a:pt x="0" y="91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30"/>
            <p:cNvSpPr>
              <a:spLocks/>
            </p:cNvSpPr>
            <p:nvPr/>
          </p:nvSpPr>
          <p:spPr bwMode="ltGray">
            <a:xfrm>
              <a:off x="4715" y="820"/>
              <a:ext cx="40" cy="22"/>
            </a:xfrm>
            <a:custGeom>
              <a:avLst/>
              <a:gdLst>
                <a:gd name="T0" fmla="*/ 0 w 120"/>
                <a:gd name="T1" fmla="*/ 0 h 66"/>
                <a:gd name="T2" fmla="*/ 0 w 120"/>
                <a:gd name="T3" fmla="*/ 0 h 66"/>
                <a:gd name="T4" fmla="*/ 0 w 120"/>
                <a:gd name="T5" fmla="*/ 0 h 66"/>
                <a:gd name="T6" fmla="*/ 0 w 120"/>
                <a:gd name="T7" fmla="*/ 0 h 66"/>
                <a:gd name="T8" fmla="*/ 0 w 120"/>
                <a:gd name="T9" fmla="*/ 0 h 66"/>
                <a:gd name="T10" fmla="*/ 0 w 120"/>
                <a:gd name="T11" fmla="*/ 0 h 66"/>
                <a:gd name="T12" fmla="*/ 0 w 120"/>
                <a:gd name="T13" fmla="*/ 0 h 66"/>
                <a:gd name="T14" fmla="*/ 0 w 120"/>
                <a:gd name="T15" fmla="*/ 0 h 66"/>
                <a:gd name="T16" fmla="*/ 0 w 120"/>
                <a:gd name="T17" fmla="*/ 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0"/>
                <a:gd name="T28" fmla="*/ 0 h 66"/>
                <a:gd name="T29" fmla="*/ 120 w 120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0" h="66">
                  <a:moveTo>
                    <a:pt x="4" y="0"/>
                  </a:moveTo>
                  <a:lnTo>
                    <a:pt x="25" y="1"/>
                  </a:lnTo>
                  <a:lnTo>
                    <a:pt x="41" y="38"/>
                  </a:lnTo>
                  <a:lnTo>
                    <a:pt x="120" y="29"/>
                  </a:lnTo>
                  <a:lnTo>
                    <a:pt x="114" y="59"/>
                  </a:lnTo>
                  <a:lnTo>
                    <a:pt x="70" y="66"/>
                  </a:lnTo>
                  <a:lnTo>
                    <a:pt x="25" y="66"/>
                  </a:lnTo>
                  <a:lnTo>
                    <a:pt x="0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31"/>
            <p:cNvSpPr>
              <a:spLocks/>
            </p:cNvSpPr>
            <p:nvPr/>
          </p:nvSpPr>
          <p:spPr bwMode="ltGray">
            <a:xfrm>
              <a:off x="4672" y="2068"/>
              <a:ext cx="41" cy="73"/>
            </a:xfrm>
            <a:custGeom>
              <a:avLst/>
              <a:gdLst>
                <a:gd name="T0" fmla="*/ 0 w 123"/>
                <a:gd name="T1" fmla="*/ 0 h 219"/>
                <a:gd name="T2" fmla="*/ 0 w 123"/>
                <a:gd name="T3" fmla="*/ 0 h 219"/>
                <a:gd name="T4" fmla="*/ 0 w 123"/>
                <a:gd name="T5" fmla="*/ 0 h 219"/>
                <a:gd name="T6" fmla="*/ 0 w 123"/>
                <a:gd name="T7" fmla="*/ 0 h 219"/>
                <a:gd name="T8" fmla="*/ 0 w 123"/>
                <a:gd name="T9" fmla="*/ 0 h 219"/>
                <a:gd name="T10" fmla="*/ 0 w 123"/>
                <a:gd name="T11" fmla="*/ 0 h 219"/>
                <a:gd name="T12" fmla="*/ 0 w 123"/>
                <a:gd name="T13" fmla="*/ 0 h 219"/>
                <a:gd name="T14" fmla="*/ 0 w 123"/>
                <a:gd name="T15" fmla="*/ 0 h 219"/>
                <a:gd name="T16" fmla="*/ 0 w 123"/>
                <a:gd name="T17" fmla="*/ 0 h 219"/>
                <a:gd name="T18" fmla="*/ 0 w 123"/>
                <a:gd name="T19" fmla="*/ 0 h 219"/>
                <a:gd name="T20" fmla="*/ 0 w 123"/>
                <a:gd name="T21" fmla="*/ 0 h 219"/>
                <a:gd name="T22" fmla="*/ 0 w 123"/>
                <a:gd name="T23" fmla="*/ 0 h 219"/>
                <a:gd name="T24" fmla="*/ 0 w 123"/>
                <a:gd name="T25" fmla="*/ 0 h 2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3"/>
                <a:gd name="T40" fmla="*/ 0 h 219"/>
                <a:gd name="T41" fmla="*/ 123 w 123"/>
                <a:gd name="T42" fmla="*/ 219 h 2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3" h="219">
                  <a:moveTo>
                    <a:pt x="0" y="109"/>
                  </a:moveTo>
                  <a:lnTo>
                    <a:pt x="9" y="59"/>
                  </a:lnTo>
                  <a:lnTo>
                    <a:pt x="44" y="26"/>
                  </a:lnTo>
                  <a:lnTo>
                    <a:pt x="79" y="0"/>
                  </a:lnTo>
                  <a:lnTo>
                    <a:pt x="89" y="0"/>
                  </a:lnTo>
                  <a:lnTo>
                    <a:pt x="99" y="13"/>
                  </a:lnTo>
                  <a:lnTo>
                    <a:pt x="123" y="51"/>
                  </a:lnTo>
                  <a:lnTo>
                    <a:pt x="112" y="72"/>
                  </a:lnTo>
                  <a:lnTo>
                    <a:pt x="99" y="183"/>
                  </a:lnTo>
                  <a:lnTo>
                    <a:pt x="79" y="219"/>
                  </a:lnTo>
                  <a:lnTo>
                    <a:pt x="66" y="219"/>
                  </a:lnTo>
                  <a:lnTo>
                    <a:pt x="44" y="183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32"/>
            <p:cNvSpPr>
              <a:spLocks/>
            </p:cNvSpPr>
            <p:nvPr/>
          </p:nvSpPr>
          <p:spPr bwMode="ltGray">
            <a:xfrm>
              <a:off x="4724" y="2338"/>
              <a:ext cx="21" cy="27"/>
            </a:xfrm>
            <a:custGeom>
              <a:avLst/>
              <a:gdLst>
                <a:gd name="T0" fmla="*/ 0 w 65"/>
                <a:gd name="T1" fmla="*/ 0 h 82"/>
                <a:gd name="T2" fmla="*/ 0 w 65"/>
                <a:gd name="T3" fmla="*/ 0 h 82"/>
                <a:gd name="T4" fmla="*/ 0 w 65"/>
                <a:gd name="T5" fmla="*/ 0 h 82"/>
                <a:gd name="T6" fmla="*/ 0 w 65"/>
                <a:gd name="T7" fmla="*/ 0 h 82"/>
                <a:gd name="T8" fmla="*/ 0 w 65"/>
                <a:gd name="T9" fmla="*/ 0 h 82"/>
                <a:gd name="T10" fmla="*/ 0 w 65"/>
                <a:gd name="T11" fmla="*/ 0 h 82"/>
                <a:gd name="T12" fmla="*/ 0 w 65"/>
                <a:gd name="T13" fmla="*/ 0 h 82"/>
                <a:gd name="T14" fmla="*/ 0 w 65"/>
                <a:gd name="T15" fmla="*/ 0 h 82"/>
                <a:gd name="T16" fmla="*/ 0 w 65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5"/>
                <a:gd name="T28" fmla="*/ 0 h 82"/>
                <a:gd name="T29" fmla="*/ 65 w 65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5" h="82">
                  <a:moveTo>
                    <a:pt x="58" y="9"/>
                  </a:moveTo>
                  <a:lnTo>
                    <a:pt x="65" y="61"/>
                  </a:lnTo>
                  <a:lnTo>
                    <a:pt x="55" y="82"/>
                  </a:lnTo>
                  <a:lnTo>
                    <a:pt x="21" y="82"/>
                  </a:lnTo>
                  <a:lnTo>
                    <a:pt x="8" y="70"/>
                  </a:lnTo>
                  <a:lnTo>
                    <a:pt x="0" y="27"/>
                  </a:lnTo>
                  <a:lnTo>
                    <a:pt x="23" y="0"/>
                  </a:lnTo>
                  <a:lnTo>
                    <a:pt x="47" y="0"/>
                  </a:lnTo>
                  <a:lnTo>
                    <a:pt x="58" y="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33"/>
            <p:cNvSpPr>
              <a:spLocks/>
            </p:cNvSpPr>
            <p:nvPr/>
          </p:nvSpPr>
          <p:spPr bwMode="ltGray">
            <a:xfrm>
              <a:off x="4757" y="2729"/>
              <a:ext cx="59" cy="57"/>
            </a:xfrm>
            <a:custGeom>
              <a:avLst/>
              <a:gdLst>
                <a:gd name="T0" fmla="*/ 0 w 177"/>
                <a:gd name="T1" fmla="*/ 0 h 170"/>
                <a:gd name="T2" fmla="*/ 0 w 177"/>
                <a:gd name="T3" fmla="*/ 0 h 170"/>
                <a:gd name="T4" fmla="*/ 0 w 177"/>
                <a:gd name="T5" fmla="*/ 0 h 170"/>
                <a:gd name="T6" fmla="*/ 0 w 177"/>
                <a:gd name="T7" fmla="*/ 0 h 170"/>
                <a:gd name="T8" fmla="*/ 0 w 177"/>
                <a:gd name="T9" fmla="*/ 0 h 170"/>
                <a:gd name="T10" fmla="*/ 0 w 177"/>
                <a:gd name="T11" fmla="*/ 0 h 170"/>
                <a:gd name="T12" fmla="*/ 0 w 177"/>
                <a:gd name="T13" fmla="*/ 0 h 170"/>
                <a:gd name="T14" fmla="*/ 0 w 177"/>
                <a:gd name="T15" fmla="*/ 0 h 170"/>
                <a:gd name="T16" fmla="*/ 0 w 177"/>
                <a:gd name="T17" fmla="*/ 0 h 170"/>
                <a:gd name="T18" fmla="*/ 0 w 177"/>
                <a:gd name="T19" fmla="*/ 0 h 170"/>
                <a:gd name="T20" fmla="*/ 0 w 177"/>
                <a:gd name="T21" fmla="*/ 0 h 170"/>
                <a:gd name="T22" fmla="*/ 0 w 177"/>
                <a:gd name="T23" fmla="*/ 0 h 170"/>
                <a:gd name="T24" fmla="*/ 0 w 177"/>
                <a:gd name="T25" fmla="*/ 0 h 17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7"/>
                <a:gd name="T40" fmla="*/ 0 h 170"/>
                <a:gd name="T41" fmla="*/ 177 w 177"/>
                <a:gd name="T42" fmla="*/ 170 h 17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7" h="170">
                  <a:moveTo>
                    <a:pt x="0" y="148"/>
                  </a:moveTo>
                  <a:lnTo>
                    <a:pt x="45" y="88"/>
                  </a:lnTo>
                  <a:lnTo>
                    <a:pt x="21" y="71"/>
                  </a:lnTo>
                  <a:lnTo>
                    <a:pt x="16" y="47"/>
                  </a:lnTo>
                  <a:lnTo>
                    <a:pt x="37" y="31"/>
                  </a:lnTo>
                  <a:lnTo>
                    <a:pt x="97" y="40"/>
                  </a:lnTo>
                  <a:lnTo>
                    <a:pt x="108" y="29"/>
                  </a:lnTo>
                  <a:lnTo>
                    <a:pt x="177" y="0"/>
                  </a:lnTo>
                  <a:lnTo>
                    <a:pt x="177" y="52"/>
                  </a:lnTo>
                  <a:lnTo>
                    <a:pt x="154" y="113"/>
                  </a:lnTo>
                  <a:lnTo>
                    <a:pt x="89" y="148"/>
                  </a:lnTo>
                  <a:lnTo>
                    <a:pt x="24" y="170"/>
                  </a:lnTo>
                  <a:lnTo>
                    <a:pt x="0" y="14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134"/>
            <p:cNvSpPr>
              <a:spLocks/>
            </p:cNvSpPr>
            <p:nvPr/>
          </p:nvSpPr>
          <p:spPr bwMode="ltGray">
            <a:xfrm>
              <a:off x="4770" y="765"/>
              <a:ext cx="66" cy="41"/>
            </a:xfrm>
            <a:custGeom>
              <a:avLst/>
              <a:gdLst>
                <a:gd name="T0" fmla="*/ 0 w 200"/>
                <a:gd name="T1" fmla="*/ 0 h 123"/>
                <a:gd name="T2" fmla="*/ 0 w 200"/>
                <a:gd name="T3" fmla="*/ 0 h 123"/>
                <a:gd name="T4" fmla="*/ 0 w 200"/>
                <a:gd name="T5" fmla="*/ 0 h 123"/>
                <a:gd name="T6" fmla="*/ 0 w 200"/>
                <a:gd name="T7" fmla="*/ 0 h 123"/>
                <a:gd name="T8" fmla="*/ 0 w 200"/>
                <a:gd name="T9" fmla="*/ 0 h 123"/>
                <a:gd name="T10" fmla="*/ 0 w 200"/>
                <a:gd name="T11" fmla="*/ 0 h 123"/>
                <a:gd name="T12" fmla="*/ 0 w 200"/>
                <a:gd name="T13" fmla="*/ 0 h 123"/>
                <a:gd name="T14" fmla="*/ 0 w 200"/>
                <a:gd name="T15" fmla="*/ 0 h 123"/>
                <a:gd name="T16" fmla="*/ 0 w 200"/>
                <a:gd name="T17" fmla="*/ 0 h 123"/>
                <a:gd name="T18" fmla="*/ 0 w 200"/>
                <a:gd name="T19" fmla="*/ 0 h 123"/>
                <a:gd name="T20" fmla="*/ 0 w 200"/>
                <a:gd name="T21" fmla="*/ 0 h 123"/>
                <a:gd name="T22" fmla="*/ 0 w 200"/>
                <a:gd name="T23" fmla="*/ 0 h 123"/>
                <a:gd name="T24" fmla="*/ 0 w 200"/>
                <a:gd name="T25" fmla="*/ 0 h 12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0"/>
                <a:gd name="T40" fmla="*/ 0 h 123"/>
                <a:gd name="T41" fmla="*/ 200 w 200"/>
                <a:gd name="T42" fmla="*/ 123 h 12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0" h="123">
                  <a:moveTo>
                    <a:pt x="0" y="19"/>
                  </a:moveTo>
                  <a:lnTo>
                    <a:pt x="20" y="0"/>
                  </a:lnTo>
                  <a:lnTo>
                    <a:pt x="43" y="12"/>
                  </a:lnTo>
                  <a:lnTo>
                    <a:pt x="72" y="42"/>
                  </a:lnTo>
                  <a:lnTo>
                    <a:pt x="163" y="78"/>
                  </a:lnTo>
                  <a:lnTo>
                    <a:pt x="175" y="78"/>
                  </a:lnTo>
                  <a:lnTo>
                    <a:pt x="183" y="87"/>
                  </a:lnTo>
                  <a:lnTo>
                    <a:pt x="200" y="104"/>
                  </a:lnTo>
                  <a:lnTo>
                    <a:pt x="173" y="123"/>
                  </a:lnTo>
                  <a:lnTo>
                    <a:pt x="43" y="98"/>
                  </a:lnTo>
                  <a:lnTo>
                    <a:pt x="8" y="76"/>
                  </a:lnTo>
                  <a:lnTo>
                    <a:pt x="0" y="3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135"/>
            <p:cNvSpPr>
              <a:spLocks/>
            </p:cNvSpPr>
            <p:nvPr/>
          </p:nvSpPr>
          <p:spPr bwMode="ltGray">
            <a:xfrm>
              <a:off x="4779" y="2314"/>
              <a:ext cx="14" cy="24"/>
            </a:xfrm>
            <a:custGeom>
              <a:avLst/>
              <a:gdLst>
                <a:gd name="T0" fmla="*/ 0 w 44"/>
                <a:gd name="T1" fmla="*/ 0 h 73"/>
                <a:gd name="T2" fmla="*/ 0 w 44"/>
                <a:gd name="T3" fmla="*/ 0 h 73"/>
                <a:gd name="T4" fmla="*/ 0 w 44"/>
                <a:gd name="T5" fmla="*/ 0 h 73"/>
                <a:gd name="T6" fmla="*/ 0 w 44"/>
                <a:gd name="T7" fmla="*/ 0 h 73"/>
                <a:gd name="T8" fmla="*/ 0 w 44"/>
                <a:gd name="T9" fmla="*/ 0 h 73"/>
                <a:gd name="T10" fmla="*/ 0 w 44"/>
                <a:gd name="T11" fmla="*/ 0 h 73"/>
                <a:gd name="T12" fmla="*/ 0 w 44"/>
                <a:gd name="T13" fmla="*/ 0 h 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"/>
                <a:gd name="T22" fmla="*/ 0 h 73"/>
                <a:gd name="T23" fmla="*/ 44 w 44"/>
                <a:gd name="T24" fmla="*/ 73 h 7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" h="73">
                  <a:moveTo>
                    <a:pt x="0" y="35"/>
                  </a:moveTo>
                  <a:lnTo>
                    <a:pt x="15" y="0"/>
                  </a:lnTo>
                  <a:lnTo>
                    <a:pt x="25" y="9"/>
                  </a:lnTo>
                  <a:lnTo>
                    <a:pt x="44" y="59"/>
                  </a:lnTo>
                  <a:lnTo>
                    <a:pt x="33" y="73"/>
                  </a:lnTo>
                  <a:lnTo>
                    <a:pt x="15" y="73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Freeform 136"/>
            <p:cNvSpPr>
              <a:spLocks/>
            </p:cNvSpPr>
            <p:nvPr/>
          </p:nvSpPr>
          <p:spPr bwMode="ltGray">
            <a:xfrm>
              <a:off x="4793" y="2023"/>
              <a:ext cx="16" cy="23"/>
            </a:xfrm>
            <a:custGeom>
              <a:avLst/>
              <a:gdLst>
                <a:gd name="T0" fmla="*/ 0 w 46"/>
                <a:gd name="T1" fmla="*/ 0 h 68"/>
                <a:gd name="T2" fmla="*/ 0 w 46"/>
                <a:gd name="T3" fmla="*/ 0 h 68"/>
                <a:gd name="T4" fmla="*/ 0 w 46"/>
                <a:gd name="T5" fmla="*/ 0 h 68"/>
                <a:gd name="T6" fmla="*/ 0 w 46"/>
                <a:gd name="T7" fmla="*/ 0 h 68"/>
                <a:gd name="T8" fmla="*/ 0 w 46"/>
                <a:gd name="T9" fmla="*/ 0 h 68"/>
                <a:gd name="T10" fmla="*/ 0 w 46"/>
                <a:gd name="T11" fmla="*/ 0 h 68"/>
                <a:gd name="T12" fmla="*/ 0 w 46"/>
                <a:gd name="T13" fmla="*/ 0 h 68"/>
                <a:gd name="T14" fmla="*/ 0 w 46"/>
                <a:gd name="T15" fmla="*/ 0 h 68"/>
                <a:gd name="T16" fmla="*/ 0 w 46"/>
                <a:gd name="T17" fmla="*/ 0 h 6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6"/>
                <a:gd name="T28" fmla="*/ 0 h 68"/>
                <a:gd name="T29" fmla="*/ 46 w 46"/>
                <a:gd name="T30" fmla="*/ 68 h 6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6" h="68">
                  <a:moveTo>
                    <a:pt x="0" y="49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36" y="10"/>
                  </a:lnTo>
                  <a:lnTo>
                    <a:pt x="46" y="36"/>
                  </a:lnTo>
                  <a:lnTo>
                    <a:pt x="46" y="49"/>
                  </a:lnTo>
                  <a:lnTo>
                    <a:pt x="36" y="68"/>
                  </a:lnTo>
                  <a:lnTo>
                    <a:pt x="15" y="6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Freeform 137"/>
            <p:cNvSpPr>
              <a:spLocks/>
            </p:cNvSpPr>
            <p:nvPr/>
          </p:nvSpPr>
          <p:spPr bwMode="ltGray">
            <a:xfrm>
              <a:off x="4813" y="1983"/>
              <a:ext cx="14" cy="17"/>
            </a:xfrm>
            <a:custGeom>
              <a:avLst/>
              <a:gdLst>
                <a:gd name="T0" fmla="*/ 0 w 44"/>
                <a:gd name="T1" fmla="*/ 0 h 51"/>
                <a:gd name="T2" fmla="*/ 0 w 44"/>
                <a:gd name="T3" fmla="*/ 0 h 51"/>
                <a:gd name="T4" fmla="*/ 0 w 44"/>
                <a:gd name="T5" fmla="*/ 0 h 51"/>
                <a:gd name="T6" fmla="*/ 0 w 44"/>
                <a:gd name="T7" fmla="*/ 0 h 51"/>
                <a:gd name="T8" fmla="*/ 0 w 44"/>
                <a:gd name="T9" fmla="*/ 0 h 51"/>
                <a:gd name="T10" fmla="*/ 0 w 44"/>
                <a:gd name="T11" fmla="*/ 0 h 5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51"/>
                <a:gd name="T20" fmla="*/ 44 w 44"/>
                <a:gd name="T21" fmla="*/ 51 h 5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51">
                  <a:moveTo>
                    <a:pt x="0" y="47"/>
                  </a:moveTo>
                  <a:lnTo>
                    <a:pt x="12" y="0"/>
                  </a:lnTo>
                  <a:lnTo>
                    <a:pt x="38" y="5"/>
                  </a:lnTo>
                  <a:lnTo>
                    <a:pt x="44" y="21"/>
                  </a:lnTo>
                  <a:lnTo>
                    <a:pt x="25" y="51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Freeform 138"/>
            <p:cNvSpPr>
              <a:spLocks/>
            </p:cNvSpPr>
            <p:nvPr/>
          </p:nvSpPr>
          <p:spPr bwMode="ltGray">
            <a:xfrm>
              <a:off x="4813" y="1692"/>
              <a:ext cx="185" cy="243"/>
            </a:xfrm>
            <a:custGeom>
              <a:avLst/>
              <a:gdLst>
                <a:gd name="T0" fmla="*/ 0 w 556"/>
                <a:gd name="T1" fmla="*/ 0 h 730"/>
                <a:gd name="T2" fmla="*/ 0 w 556"/>
                <a:gd name="T3" fmla="*/ 0 h 730"/>
                <a:gd name="T4" fmla="*/ 0 w 556"/>
                <a:gd name="T5" fmla="*/ 0 h 730"/>
                <a:gd name="T6" fmla="*/ 0 w 556"/>
                <a:gd name="T7" fmla="*/ 0 h 730"/>
                <a:gd name="T8" fmla="*/ 0 w 556"/>
                <a:gd name="T9" fmla="*/ 0 h 730"/>
                <a:gd name="T10" fmla="*/ 0 w 556"/>
                <a:gd name="T11" fmla="*/ 0 h 730"/>
                <a:gd name="T12" fmla="*/ 0 w 556"/>
                <a:gd name="T13" fmla="*/ 0 h 730"/>
                <a:gd name="T14" fmla="*/ 0 w 556"/>
                <a:gd name="T15" fmla="*/ 0 h 730"/>
                <a:gd name="T16" fmla="*/ 0 w 556"/>
                <a:gd name="T17" fmla="*/ 0 h 730"/>
                <a:gd name="T18" fmla="*/ 0 w 556"/>
                <a:gd name="T19" fmla="*/ 0 h 730"/>
                <a:gd name="T20" fmla="*/ 0 w 556"/>
                <a:gd name="T21" fmla="*/ 0 h 730"/>
                <a:gd name="T22" fmla="*/ 0 w 556"/>
                <a:gd name="T23" fmla="*/ 0 h 730"/>
                <a:gd name="T24" fmla="*/ 0 w 556"/>
                <a:gd name="T25" fmla="*/ 0 h 730"/>
                <a:gd name="T26" fmla="*/ 0 w 556"/>
                <a:gd name="T27" fmla="*/ 0 h 730"/>
                <a:gd name="T28" fmla="*/ 0 w 556"/>
                <a:gd name="T29" fmla="*/ 0 h 730"/>
                <a:gd name="T30" fmla="*/ 0 w 556"/>
                <a:gd name="T31" fmla="*/ 0 h 730"/>
                <a:gd name="T32" fmla="*/ 0 w 556"/>
                <a:gd name="T33" fmla="*/ 0 h 730"/>
                <a:gd name="T34" fmla="*/ 0 w 556"/>
                <a:gd name="T35" fmla="*/ 0 h 730"/>
                <a:gd name="T36" fmla="*/ 0 w 556"/>
                <a:gd name="T37" fmla="*/ 0 h 730"/>
                <a:gd name="T38" fmla="*/ 0 w 556"/>
                <a:gd name="T39" fmla="*/ 0 h 730"/>
                <a:gd name="T40" fmla="*/ 0 w 556"/>
                <a:gd name="T41" fmla="*/ 0 h 730"/>
                <a:gd name="T42" fmla="*/ 0 w 556"/>
                <a:gd name="T43" fmla="*/ 0 h 730"/>
                <a:gd name="T44" fmla="*/ 0 w 556"/>
                <a:gd name="T45" fmla="*/ 0 h 730"/>
                <a:gd name="T46" fmla="*/ 0 w 556"/>
                <a:gd name="T47" fmla="*/ 0 h 730"/>
                <a:gd name="T48" fmla="*/ 0 w 556"/>
                <a:gd name="T49" fmla="*/ 0 h 730"/>
                <a:gd name="T50" fmla="*/ 0 w 556"/>
                <a:gd name="T51" fmla="*/ 0 h 730"/>
                <a:gd name="T52" fmla="*/ 0 w 556"/>
                <a:gd name="T53" fmla="*/ 0 h 730"/>
                <a:gd name="T54" fmla="*/ 0 w 556"/>
                <a:gd name="T55" fmla="*/ 0 h 730"/>
                <a:gd name="T56" fmla="*/ 0 w 556"/>
                <a:gd name="T57" fmla="*/ 0 h 730"/>
                <a:gd name="T58" fmla="*/ 0 w 556"/>
                <a:gd name="T59" fmla="*/ 0 h 730"/>
                <a:gd name="T60" fmla="*/ 0 w 556"/>
                <a:gd name="T61" fmla="*/ 0 h 730"/>
                <a:gd name="T62" fmla="*/ 0 w 556"/>
                <a:gd name="T63" fmla="*/ 0 h 730"/>
                <a:gd name="T64" fmla="*/ 0 w 556"/>
                <a:gd name="T65" fmla="*/ 0 h 73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56"/>
                <a:gd name="T100" fmla="*/ 0 h 730"/>
                <a:gd name="T101" fmla="*/ 556 w 556"/>
                <a:gd name="T102" fmla="*/ 730 h 73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56" h="730">
                  <a:moveTo>
                    <a:pt x="0" y="600"/>
                  </a:moveTo>
                  <a:lnTo>
                    <a:pt x="38" y="504"/>
                  </a:lnTo>
                  <a:lnTo>
                    <a:pt x="82" y="464"/>
                  </a:lnTo>
                  <a:lnTo>
                    <a:pt x="119" y="412"/>
                  </a:lnTo>
                  <a:lnTo>
                    <a:pt x="183" y="382"/>
                  </a:lnTo>
                  <a:lnTo>
                    <a:pt x="333" y="368"/>
                  </a:lnTo>
                  <a:lnTo>
                    <a:pt x="396" y="368"/>
                  </a:lnTo>
                  <a:lnTo>
                    <a:pt x="424" y="341"/>
                  </a:lnTo>
                  <a:lnTo>
                    <a:pt x="400" y="275"/>
                  </a:lnTo>
                  <a:lnTo>
                    <a:pt x="396" y="206"/>
                  </a:lnTo>
                  <a:lnTo>
                    <a:pt x="409" y="110"/>
                  </a:lnTo>
                  <a:lnTo>
                    <a:pt x="417" y="29"/>
                  </a:lnTo>
                  <a:lnTo>
                    <a:pt x="432" y="0"/>
                  </a:lnTo>
                  <a:lnTo>
                    <a:pt x="444" y="0"/>
                  </a:lnTo>
                  <a:lnTo>
                    <a:pt x="473" y="43"/>
                  </a:lnTo>
                  <a:lnTo>
                    <a:pt x="468" y="108"/>
                  </a:lnTo>
                  <a:lnTo>
                    <a:pt x="499" y="188"/>
                  </a:lnTo>
                  <a:lnTo>
                    <a:pt x="507" y="382"/>
                  </a:lnTo>
                  <a:lnTo>
                    <a:pt x="522" y="389"/>
                  </a:lnTo>
                  <a:lnTo>
                    <a:pt x="556" y="418"/>
                  </a:lnTo>
                  <a:lnTo>
                    <a:pt x="532" y="451"/>
                  </a:lnTo>
                  <a:lnTo>
                    <a:pt x="500" y="464"/>
                  </a:lnTo>
                  <a:lnTo>
                    <a:pt x="444" y="464"/>
                  </a:lnTo>
                  <a:lnTo>
                    <a:pt x="344" y="504"/>
                  </a:lnTo>
                  <a:lnTo>
                    <a:pt x="260" y="535"/>
                  </a:lnTo>
                  <a:lnTo>
                    <a:pt x="191" y="530"/>
                  </a:lnTo>
                  <a:lnTo>
                    <a:pt x="136" y="561"/>
                  </a:lnTo>
                  <a:lnTo>
                    <a:pt x="142" y="612"/>
                  </a:lnTo>
                  <a:lnTo>
                    <a:pt x="126" y="698"/>
                  </a:lnTo>
                  <a:lnTo>
                    <a:pt x="96" y="730"/>
                  </a:lnTo>
                  <a:lnTo>
                    <a:pt x="82" y="694"/>
                  </a:lnTo>
                  <a:lnTo>
                    <a:pt x="10" y="647"/>
                  </a:lnTo>
                  <a:lnTo>
                    <a:pt x="0" y="60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Freeform 139"/>
            <p:cNvSpPr>
              <a:spLocks/>
            </p:cNvSpPr>
            <p:nvPr/>
          </p:nvSpPr>
          <p:spPr bwMode="ltGray">
            <a:xfrm>
              <a:off x="4867" y="2713"/>
              <a:ext cx="36" cy="27"/>
            </a:xfrm>
            <a:custGeom>
              <a:avLst/>
              <a:gdLst>
                <a:gd name="T0" fmla="*/ 0 w 107"/>
                <a:gd name="T1" fmla="*/ 0 h 80"/>
                <a:gd name="T2" fmla="*/ 0 w 107"/>
                <a:gd name="T3" fmla="*/ 0 h 80"/>
                <a:gd name="T4" fmla="*/ 0 w 107"/>
                <a:gd name="T5" fmla="*/ 0 h 80"/>
                <a:gd name="T6" fmla="*/ 0 w 107"/>
                <a:gd name="T7" fmla="*/ 0 h 80"/>
                <a:gd name="T8" fmla="*/ 0 w 107"/>
                <a:gd name="T9" fmla="*/ 0 h 80"/>
                <a:gd name="T10" fmla="*/ 0 w 107"/>
                <a:gd name="T11" fmla="*/ 0 h 80"/>
                <a:gd name="T12" fmla="*/ 0 w 107"/>
                <a:gd name="T13" fmla="*/ 0 h 80"/>
                <a:gd name="T14" fmla="*/ 0 w 107"/>
                <a:gd name="T15" fmla="*/ 0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7"/>
                <a:gd name="T25" fmla="*/ 0 h 80"/>
                <a:gd name="T26" fmla="*/ 107 w 107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7" h="80">
                  <a:moveTo>
                    <a:pt x="5" y="36"/>
                  </a:moveTo>
                  <a:lnTo>
                    <a:pt x="23" y="9"/>
                  </a:lnTo>
                  <a:lnTo>
                    <a:pt x="81" y="0"/>
                  </a:lnTo>
                  <a:lnTo>
                    <a:pt x="89" y="0"/>
                  </a:lnTo>
                  <a:lnTo>
                    <a:pt x="107" y="48"/>
                  </a:lnTo>
                  <a:lnTo>
                    <a:pt x="52" y="80"/>
                  </a:lnTo>
                  <a:lnTo>
                    <a:pt x="0" y="36"/>
                  </a:lnTo>
                  <a:lnTo>
                    <a:pt x="5" y="36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0" name="Freeform 140"/>
            <p:cNvSpPr>
              <a:spLocks/>
            </p:cNvSpPr>
            <p:nvPr/>
          </p:nvSpPr>
          <p:spPr bwMode="ltGray">
            <a:xfrm>
              <a:off x="4925" y="1601"/>
              <a:ext cx="95" cy="87"/>
            </a:xfrm>
            <a:custGeom>
              <a:avLst/>
              <a:gdLst>
                <a:gd name="T0" fmla="*/ 0 w 284"/>
                <a:gd name="T1" fmla="*/ 0 h 260"/>
                <a:gd name="T2" fmla="*/ 0 w 284"/>
                <a:gd name="T3" fmla="*/ 0 h 260"/>
                <a:gd name="T4" fmla="*/ 0 w 284"/>
                <a:gd name="T5" fmla="*/ 0 h 260"/>
                <a:gd name="T6" fmla="*/ 0 w 284"/>
                <a:gd name="T7" fmla="*/ 0 h 260"/>
                <a:gd name="T8" fmla="*/ 0 w 284"/>
                <a:gd name="T9" fmla="*/ 0 h 260"/>
                <a:gd name="T10" fmla="*/ 0 w 284"/>
                <a:gd name="T11" fmla="*/ 0 h 260"/>
                <a:gd name="T12" fmla="*/ 0 w 284"/>
                <a:gd name="T13" fmla="*/ 0 h 260"/>
                <a:gd name="T14" fmla="*/ 0 w 284"/>
                <a:gd name="T15" fmla="*/ 0 h 260"/>
                <a:gd name="T16" fmla="*/ 0 w 284"/>
                <a:gd name="T17" fmla="*/ 0 h 260"/>
                <a:gd name="T18" fmla="*/ 0 w 284"/>
                <a:gd name="T19" fmla="*/ 0 h 260"/>
                <a:gd name="T20" fmla="*/ 0 w 284"/>
                <a:gd name="T21" fmla="*/ 0 h 260"/>
                <a:gd name="T22" fmla="*/ 0 w 284"/>
                <a:gd name="T23" fmla="*/ 0 h 260"/>
                <a:gd name="T24" fmla="*/ 0 w 284"/>
                <a:gd name="T25" fmla="*/ 0 h 260"/>
                <a:gd name="T26" fmla="*/ 0 w 284"/>
                <a:gd name="T27" fmla="*/ 0 h 260"/>
                <a:gd name="T28" fmla="*/ 0 w 284"/>
                <a:gd name="T29" fmla="*/ 0 h 2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4"/>
                <a:gd name="T46" fmla="*/ 0 h 260"/>
                <a:gd name="T47" fmla="*/ 284 w 284"/>
                <a:gd name="T48" fmla="*/ 260 h 2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4" h="260">
                  <a:moveTo>
                    <a:pt x="0" y="223"/>
                  </a:moveTo>
                  <a:lnTo>
                    <a:pt x="23" y="153"/>
                  </a:lnTo>
                  <a:lnTo>
                    <a:pt x="9" y="28"/>
                  </a:lnTo>
                  <a:lnTo>
                    <a:pt x="22" y="6"/>
                  </a:lnTo>
                  <a:lnTo>
                    <a:pt x="81" y="0"/>
                  </a:lnTo>
                  <a:lnTo>
                    <a:pt x="149" y="65"/>
                  </a:lnTo>
                  <a:lnTo>
                    <a:pt x="195" y="80"/>
                  </a:lnTo>
                  <a:lnTo>
                    <a:pt x="266" y="65"/>
                  </a:lnTo>
                  <a:lnTo>
                    <a:pt x="284" y="103"/>
                  </a:lnTo>
                  <a:lnTo>
                    <a:pt x="266" y="146"/>
                  </a:lnTo>
                  <a:lnTo>
                    <a:pt x="221" y="193"/>
                  </a:lnTo>
                  <a:lnTo>
                    <a:pt x="90" y="208"/>
                  </a:lnTo>
                  <a:lnTo>
                    <a:pt x="54" y="249"/>
                  </a:lnTo>
                  <a:lnTo>
                    <a:pt x="9" y="260"/>
                  </a:lnTo>
                  <a:lnTo>
                    <a:pt x="0" y="22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1" name="Freeform 141"/>
            <p:cNvSpPr>
              <a:spLocks/>
            </p:cNvSpPr>
            <p:nvPr/>
          </p:nvSpPr>
          <p:spPr bwMode="ltGray">
            <a:xfrm>
              <a:off x="5001" y="3430"/>
              <a:ext cx="63" cy="73"/>
            </a:xfrm>
            <a:custGeom>
              <a:avLst/>
              <a:gdLst>
                <a:gd name="T0" fmla="*/ 0 w 188"/>
                <a:gd name="T1" fmla="*/ 0 h 219"/>
                <a:gd name="T2" fmla="*/ 0 w 188"/>
                <a:gd name="T3" fmla="*/ 0 h 219"/>
                <a:gd name="T4" fmla="*/ 0 w 188"/>
                <a:gd name="T5" fmla="*/ 0 h 219"/>
                <a:gd name="T6" fmla="*/ 0 w 188"/>
                <a:gd name="T7" fmla="*/ 0 h 219"/>
                <a:gd name="T8" fmla="*/ 0 w 188"/>
                <a:gd name="T9" fmla="*/ 0 h 219"/>
                <a:gd name="T10" fmla="*/ 0 w 188"/>
                <a:gd name="T11" fmla="*/ 0 h 219"/>
                <a:gd name="T12" fmla="*/ 0 w 188"/>
                <a:gd name="T13" fmla="*/ 0 h 219"/>
                <a:gd name="T14" fmla="*/ 0 w 188"/>
                <a:gd name="T15" fmla="*/ 0 h 219"/>
                <a:gd name="T16" fmla="*/ 0 w 188"/>
                <a:gd name="T17" fmla="*/ 0 h 219"/>
                <a:gd name="T18" fmla="*/ 0 w 188"/>
                <a:gd name="T19" fmla="*/ 0 h 219"/>
                <a:gd name="T20" fmla="*/ 0 w 188"/>
                <a:gd name="T21" fmla="*/ 0 h 219"/>
                <a:gd name="T22" fmla="*/ 0 w 188"/>
                <a:gd name="T23" fmla="*/ 0 h 219"/>
                <a:gd name="T24" fmla="*/ 0 w 188"/>
                <a:gd name="T25" fmla="*/ 0 h 219"/>
                <a:gd name="T26" fmla="*/ 0 w 188"/>
                <a:gd name="T27" fmla="*/ 0 h 219"/>
                <a:gd name="T28" fmla="*/ 0 w 188"/>
                <a:gd name="T29" fmla="*/ 0 h 21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8"/>
                <a:gd name="T46" fmla="*/ 0 h 219"/>
                <a:gd name="T47" fmla="*/ 188 w 188"/>
                <a:gd name="T48" fmla="*/ 219 h 21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8" h="219">
                  <a:moveTo>
                    <a:pt x="0" y="157"/>
                  </a:moveTo>
                  <a:lnTo>
                    <a:pt x="23" y="84"/>
                  </a:lnTo>
                  <a:lnTo>
                    <a:pt x="35" y="11"/>
                  </a:lnTo>
                  <a:lnTo>
                    <a:pt x="42" y="0"/>
                  </a:lnTo>
                  <a:lnTo>
                    <a:pt x="57" y="11"/>
                  </a:lnTo>
                  <a:lnTo>
                    <a:pt x="109" y="33"/>
                  </a:lnTo>
                  <a:lnTo>
                    <a:pt x="182" y="23"/>
                  </a:lnTo>
                  <a:lnTo>
                    <a:pt x="188" y="46"/>
                  </a:lnTo>
                  <a:lnTo>
                    <a:pt x="157" y="130"/>
                  </a:lnTo>
                  <a:lnTo>
                    <a:pt x="144" y="157"/>
                  </a:lnTo>
                  <a:lnTo>
                    <a:pt x="101" y="191"/>
                  </a:lnTo>
                  <a:lnTo>
                    <a:pt x="67" y="219"/>
                  </a:lnTo>
                  <a:lnTo>
                    <a:pt x="35" y="219"/>
                  </a:lnTo>
                  <a:lnTo>
                    <a:pt x="9" y="191"/>
                  </a:lnTo>
                  <a:lnTo>
                    <a:pt x="0" y="15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Freeform 142"/>
            <p:cNvSpPr>
              <a:spLocks/>
            </p:cNvSpPr>
            <p:nvPr/>
          </p:nvSpPr>
          <p:spPr bwMode="ltGray">
            <a:xfrm>
              <a:off x="5046" y="1599"/>
              <a:ext cx="10" cy="7"/>
            </a:xfrm>
            <a:custGeom>
              <a:avLst/>
              <a:gdLst>
                <a:gd name="T0" fmla="*/ 0 w 32"/>
                <a:gd name="T1" fmla="*/ 0 h 23"/>
                <a:gd name="T2" fmla="*/ 0 w 32"/>
                <a:gd name="T3" fmla="*/ 0 h 23"/>
                <a:gd name="T4" fmla="*/ 0 w 32"/>
                <a:gd name="T5" fmla="*/ 0 h 23"/>
                <a:gd name="T6" fmla="*/ 0 w 32"/>
                <a:gd name="T7" fmla="*/ 0 h 23"/>
                <a:gd name="T8" fmla="*/ 0 w 32"/>
                <a:gd name="T9" fmla="*/ 0 h 23"/>
                <a:gd name="T10" fmla="*/ 0 w 32"/>
                <a:gd name="T11" fmla="*/ 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"/>
                <a:gd name="T19" fmla="*/ 0 h 23"/>
                <a:gd name="T20" fmla="*/ 32 w 32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" h="23">
                  <a:moveTo>
                    <a:pt x="0" y="23"/>
                  </a:moveTo>
                  <a:lnTo>
                    <a:pt x="0" y="9"/>
                  </a:lnTo>
                  <a:lnTo>
                    <a:pt x="23" y="0"/>
                  </a:lnTo>
                  <a:lnTo>
                    <a:pt x="32" y="9"/>
                  </a:lnTo>
                  <a:lnTo>
                    <a:pt x="32" y="23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Freeform 143"/>
            <p:cNvSpPr>
              <a:spLocks/>
            </p:cNvSpPr>
            <p:nvPr/>
          </p:nvSpPr>
          <p:spPr bwMode="ltGray">
            <a:xfrm>
              <a:off x="5064" y="1575"/>
              <a:ext cx="22" cy="24"/>
            </a:xfrm>
            <a:custGeom>
              <a:avLst/>
              <a:gdLst>
                <a:gd name="T0" fmla="*/ 0 w 65"/>
                <a:gd name="T1" fmla="*/ 0 h 73"/>
                <a:gd name="T2" fmla="*/ 0 w 65"/>
                <a:gd name="T3" fmla="*/ 0 h 73"/>
                <a:gd name="T4" fmla="*/ 0 w 65"/>
                <a:gd name="T5" fmla="*/ 0 h 73"/>
                <a:gd name="T6" fmla="*/ 0 w 65"/>
                <a:gd name="T7" fmla="*/ 0 h 73"/>
                <a:gd name="T8" fmla="*/ 0 w 65"/>
                <a:gd name="T9" fmla="*/ 0 h 73"/>
                <a:gd name="T10" fmla="*/ 0 w 65"/>
                <a:gd name="T11" fmla="*/ 0 h 73"/>
                <a:gd name="T12" fmla="*/ 0 w 65"/>
                <a:gd name="T13" fmla="*/ 0 h 73"/>
                <a:gd name="T14" fmla="*/ 0 w 65"/>
                <a:gd name="T15" fmla="*/ 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73"/>
                <a:gd name="T26" fmla="*/ 65 w 65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73">
                  <a:moveTo>
                    <a:pt x="0" y="9"/>
                  </a:moveTo>
                  <a:lnTo>
                    <a:pt x="0" y="0"/>
                  </a:lnTo>
                  <a:lnTo>
                    <a:pt x="8" y="9"/>
                  </a:lnTo>
                  <a:lnTo>
                    <a:pt x="65" y="59"/>
                  </a:lnTo>
                  <a:lnTo>
                    <a:pt x="54" y="73"/>
                  </a:lnTo>
                  <a:lnTo>
                    <a:pt x="42" y="73"/>
                  </a:lnTo>
                  <a:lnTo>
                    <a:pt x="8" y="4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Freeform 144"/>
            <p:cNvSpPr>
              <a:spLocks/>
            </p:cNvSpPr>
            <p:nvPr/>
          </p:nvSpPr>
          <p:spPr bwMode="ltGray">
            <a:xfrm>
              <a:off x="5082" y="1557"/>
              <a:ext cx="12" cy="11"/>
            </a:xfrm>
            <a:custGeom>
              <a:avLst/>
              <a:gdLst>
                <a:gd name="T0" fmla="*/ 0 w 35"/>
                <a:gd name="T1" fmla="*/ 0 h 34"/>
                <a:gd name="T2" fmla="*/ 0 w 35"/>
                <a:gd name="T3" fmla="*/ 0 h 34"/>
                <a:gd name="T4" fmla="*/ 0 w 35"/>
                <a:gd name="T5" fmla="*/ 0 h 34"/>
                <a:gd name="T6" fmla="*/ 0 w 35"/>
                <a:gd name="T7" fmla="*/ 0 h 34"/>
                <a:gd name="T8" fmla="*/ 0 w 35"/>
                <a:gd name="T9" fmla="*/ 0 h 34"/>
                <a:gd name="T10" fmla="*/ 0 w 35"/>
                <a:gd name="T11" fmla="*/ 0 h 34"/>
                <a:gd name="T12" fmla="*/ 0 w 35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4"/>
                <a:gd name="T23" fmla="*/ 35 w 35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4">
                  <a:moveTo>
                    <a:pt x="0" y="25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35" y="25"/>
                  </a:lnTo>
                  <a:lnTo>
                    <a:pt x="35" y="34"/>
                  </a:lnTo>
                  <a:lnTo>
                    <a:pt x="11" y="34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Freeform 145"/>
            <p:cNvSpPr>
              <a:spLocks/>
            </p:cNvSpPr>
            <p:nvPr/>
          </p:nvSpPr>
          <p:spPr bwMode="ltGray">
            <a:xfrm>
              <a:off x="5094" y="1521"/>
              <a:ext cx="14" cy="21"/>
            </a:xfrm>
            <a:custGeom>
              <a:avLst/>
              <a:gdLst>
                <a:gd name="T0" fmla="*/ 0 w 42"/>
                <a:gd name="T1" fmla="*/ 0 h 64"/>
                <a:gd name="T2" fmla="*/ 0 w 42"/>
                <a:gd name="T3" fmla="*/ 0 h 64"/>
                <a:gd name="T4" fmla="*/ 0 w 42"/>
                <a:gd name="T5" fmla="*/ 0 h 64"/>
                <a:gd name="T6" fmla="*/ 0 w 42"/>
                <a:gd name="T7" fmla="*/ 0 h 64"/>
                <a:gd name="T8" fmla="*/ 0 w 42"/>
                <a:gd name="T9" fmla="*/ 0 h 64"/>
                <a:gd name="T10" fmla="*/ 0 w 42"/>
                <a:gd name="T11" fmla="*/ 0 h 64"/>
                <a:gd name="T12" fmla="*/ 0 w 42"/>
                <a:gd name="T13" fmla="*/ 0 h 64"/>
                <a:gd name="T14" fmla="*/ 0 w 42"/>
                <a:gd name="T15" fmla="*/ 0 h 64"/>
                <a:gd name="T16" fmla="*/ 0 w 42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4"/>
                <a:gd name="T29" fmla="*/ 42 w 42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4">
                  <a:moveTo>
                    <a:pt x="0" y="11"/>
                  </a:moveTo>
                  <a:lnTo>
                    <a:pt x="11" y="0"/>
                  </a:lnTo>
                  <a:lnTo>
                    <a:pt x="34" y="0"/>
                  </a:lnTo>
                  <a:lnTo>
                    <a:pt x="42" y="24"/>
                  </a:lnTo>
                  <a:lnTo>
                    <a:pt x="42" y="47"/>
                  </a:lnTo>
                  <a:lnTo>
                    <a:pt x="34" y="64"/>
                  </a:lnTo>
                  <a:lnTo>
                    <a:pt x="19" y="64"/>
                  </a:lnTo>
                  <a:lnTo>
                    <a:pt x="11" y="4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Freeform 146"/>
            <p:cNvSpPr>
              <a:spLocks/>
            </p:cNvSpPr>
            <p:nvPr/>
          </p:nvSpPr>
          <p:spPr bwMode="ltGray">
            <a:xfrm>
              <a:off x="5115" y="1487"/>
              <a:ext cx="12" cy="21"/>
            </a:xfrm>
            <a:custGeom>
              <a:avLst/>
              <a:gdLst>
                <a:gd name="T0" fmla="*/ 0 w 35"/>
                <a:gd name="T1" fmla="*/ 0 h 62"/>
                <a:gd name="T2" fmla="*/ 0 w 35"/>
                <a:gd name="T3" fmla="*/ 0 h 62"/>
                <a:gd name="T4" fmla="*/ 0 w 35"/>
                <a:gd name="T5" fmla="*/ 0 h 62"/>
                <a:gd name="T6" fmla="*/ 0 w 35"/>
                <a:gd name="T7" fmla="*/ 0 h 62"/>
                <a:gd name="T8" fmla="*/ 0 w 35"/>
                <a:gd name="T9" fmla="*/ 0 h 62"/>
                <a:gd name="T10" fmla="*/ 0 w 35"/>
                <a:gd name="T11" fmla="*/ 0 h 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62"/>
                <a:gd name="T20" fmla="*/ 35 w 35"/>
                <a:gd name="T21" fmla="*/ 62 h 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62">
                  <a:moveTo>
                    <a:pt x="0" y="62"/>
                  </a:moveTo>
                  <a:lnTo>
                    <a:pt x="26" y="0"/>
                  </a:lnTo>
                  <a:lnTo>
                    <a:pt x="35" y="15"/>
                  </a:lnTo>
                  <a:lnTo>
                    <a:pt x="35" y="36"/>
                  </a:lnTo>
                  <a:lnTo>
                    <a:pt x="13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Freeform 147"/>
            <p:cNvSpPr>
              <a:spLocks/>
            </p:cNvSpPr>
            <p:nvPr/>
          </p:nvSpPr>
          <p:spPr bwMode="ltGray">
            <a:xfrm>
              <a:off x="5160" y="2678"/>
              <a:ext cx="63" cy="19"/>
            </a:xfrm>
            <a:custGeom>
              <a:avLst/>
              <a:gdLst>
                <a:gd name="T0" fmla="*/ 0 w 188"/>
                <a:gd name="T1" fmla="*/ 0 h 59"/>
                <a:gd name="T2" fmla="*/ 0 w 188"/>
                <a:gd name="T3" fmla="*/ 0 h 59"/>
                <a:gd name="T4" fmla="*/ 0 w 188"/>
                <a:gd name="T5" fmla="*/ 0 h 59"/>
                <a:gd name="T6" fmla="*/ 0 w 188"/>
                <a:gd name="T7" fmla="*/ 0 h 59"/>
                <a:gd name="T8" fmla="*/ 0 w 188"/>
                <a:gd name="T9" fmla="*/ 0 h 59"/>
                <a:gd name="T10" fmla="*/ 0 w 188"/>
                <a:gd name="T11" fmla="*/ 0 h 59"/>
                <a:gd name="T12" fmla="*/ 0 w 188"/>
                <a:gd name="T13" fmla="*/ 0 h 59"/>
                <a:gd name="T14" fmla="*/ 0 w 188"/>
                <a:gd name="T15" fmla="*/ 0 h 59"/>
                <a:gd name="T16" fmla="*/ 0 w 188"/>
                <a:gd name="T17" fmla="*/ 0 h 59"/>
                <a:gd name="T18" fmla="*/ 0 w 188"/>
                <a:gd name="T19" fmla="*/ 0 h 59"/>
                <a:gd name="T20" fmla="*/ 0 w 188"/>
                <a:gd name="T21" fmla="*/ 0 h 59"/>
                <a:gd name="T22" fmla="*/ 0 w 188"/>
                <a:gd name="T23" fmla="*/ 0 h 59"/>
                <a:gd name="T24" fmla="*/ 0 w 188"/>
                <a:gd name="T25" fmla="*/ 0 h 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8"/>
                <a:gd name="T40" fmla="*/ 0 h 59"/>
                <a:gd name="T41" fmla="*/ 188 w 188"/>
                <a:gd name="T42" fmla="*/ 59 h 5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8" h="59">
                  <a:moveTo>
                    <a:pt x="0" y="38"/>
                  </a:moveTo>
                  <a:lnTo>
                    <a:pt x="13" y="0"/>
                  </a:lnTo>
                  <a:lnTo>
                    <a:pt x="13" y="10"/>
                  </a:lnTo>
                  <a:lnTo>
                    <a:pt x="24" y="24"/>
                  </a:lnTo>
                  <a:lnTo>
                    <a:pt x="35" y="24"/>
                  </a:lnTo>
                  <a:lnTo>
                    <a:pt x="109" y="0"/>
                  </a:lnTo>
                  <a:lnTo>
                    <a:pt x="176" y="0"/>
                  </a:lnTo>
                  <a:lnTo>
                    <a:pt x="188" y="10"/>
                  </a:lnTo>
                  <a:lnTo>
                    <a:pt x="188" y="24"/>
                  </a:lnTo>
                  <a:lnTo>
                    <a:pt x="152" y="45"/>
                  </a:lnTo>
                  <a:lnTo>
                    <a:pt x="132" y="45"/>
                  </a:lnTo>
                  <a:lnTo>
                    <a:pt x="68" y="59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Freeform 148"/>
            <p:cNvSpPr>
              <a:spLocks/>
            </p:cNvSpPr>
            <p:nvPr/>
          </p:nvSpPr>
          <p:spPr bwMode="ltGray">
            <a:xfrm>
              <a:off x="5260" y="2686"/>
              <a:ext cx="15" cy="27"/>
            </a:xfrm>
            <a:custGeom>
              <a:avLst/>
              <a:gdLst>
                <a:gd name="T0" fmla="*/ 0 w 44"/>
                <a:gd name="T1" fmla="*/ 0 h 82"/>
                <a:gd name="T2" fmla="*/ 0 w 44"/>
                <a:gd name="T3" fmla="*/ 0 h 82"/>
                <a:gd name="T4" fmla="*/ 0 w 44"/>
                <a:gd name="T5" fmla="*/ 0 h 82"/>
                <a:gd name="T6" fmla="*/ 0 w 44"/>
                <a:gd name="T7" fmla="*/ 0 h 82"/>
                <a:gd name="T8" fmla="*/ 0 w 44"/>
                <a:gd name="T9" fmla="*/ 0 h 82"/>
                <a:gd name="T10" fmla="*/ 0 w 44"/>
                <a:gd name="T11" fmla="*/ 0 h 82"/>
                <a:gd name="T12" fmla="*/ 0 w 44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"/>
                <a:gd name="T22" fmla="*/ 0 h 82"/>
                <a:gd name="T23" fmla="*/ 44 w 44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" h="82">
                  <a:moveTo>
                    <a:pt x="0" y="47"/>
                  </a:moveTo>
                  <a:lnTo>
                    <a:pt x="6" y="7"/>
                  </a:lnTo>
                  <a:lnTo>
                    <a:pt x="21" y="0"/>
                  </a:lnTo>
                  <a:lnTo>
                    <a:pt x="31" y="21"/>
                  </a:lnTo>
                  <a:lnTo>
                    <a:pt x="44" y="71"/>
                  </a:lnTo>
                  <a:lnTo>
                    <a:pt x="23" y="82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Freeform 149"/>
            <p:cNvSpPr>
              <a:spLocks/>
            </p:cNvSpPr>
            <p:nvPr/>
          </p:nvSpPr>
          <p:spPr bwMode="ltGray">
            <a:xfrm>
              <a:off x="5260" y="886"/>
              <a:ext cx="56" cy="46"/>
            </a:xfrm>
            <a:custGeom>
              <a:avLst/>
              <a:gdLst>
                <a:gd name="T0" fmla="*/ 0 w 169"/>
                <a:gd name="T1" fmla="*/ 0 h 137"/>
                <a:gd name="T2" fmla="*/ 0 w 169"/>
                <a:gd name="T3" fmla="*/ 0 h 137"/>
                <a:gd name="T4" fmla="*/ 0 w 169"/>
                <a:gd name="T5" fmla="*/ 0 h 137"/>
                <a:gd name="T6" fmla="*/ 0 w 169"/>
                <a:gd name="T7" fmla="*/ 0 h 137"/>
                <a:gd name="T8" fmla="*/ 0 w 169"/>
                <a:gd name="T9" fmla="*/ 0 h 137"/>
                <a:gd name="T10" fmla="*/ 0 w 169"/>
                <a:gd name="T11" fmla="*/ 0 h 137"/>
                <a:gd name="T12" fmla="*/ 0 w 169"/>
                <a:gd name="T13" fmla="*/ 0 h 137"/>
                <a:gd name="T14" fmla="*/ 0 w 169"/>
                <a:gd name="T15" fmla="*/ 0 h 137"/>
                <a:gd name="T16" fmla="*/ 0 w 169"/>
                <a:gd name="T17" fmla="*/ 0 h 137"/>
                <a:gd name="T18" fmla="*/ 0 w 169"/>
                <a:gd name="T19" fmla="*/ 0 h 1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9"/>
                <a:gd name="T31" fmla="*/ 0 h 137"/>
                <a:gd name="T32" fmla="*/ 169 w 169"/>
                <a:gd name="T33" fmla="*/ 137 h 1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9" h="137">
                  <a:moveTo>
                    <a:pt x="0" y="62"/>
                  </a:moveTo>
                  <a:lnTo>
                    <a:pt x="13" y="18"/>
                  </a:lnTo>
                  <a:lnTo>
                    <a:pt x="72" y="0"/>
                  </a:lnTo>
                  <a:lnTo>
                    <a:pt x="125" y="58"/>
                  </a:lnTo>
                  <a:lnTo>
                    <a:pt x="169" y="118"/>
                  </a:lnTo>
                  <a:lnTo>
                    <a:pt x="156" y="137"/>
                  </a:lnTo>
                  <a:lnTo>
                    <a:pt x="145" y="137"/>
                  </a:lnTo>
                  <a:lnTo>
                    <a:pt x="80" y="94"/>
                  </a:lnTo>
                  <a:lnTo>
                    <a:pt x="5" y="77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Freeform 150"/>
            <p:cNvSpPr>
              <a:spLocks/>
            </p:cNvSpPr>
            <p:nvPr/>
          </p:nvSpPr>
          <p:spPr bwMode="ltGray">
            <a:xfrm>
              <a:off x="5286" y="2707"/>
              <a:ext cx="10" cy="18"/>
            </a:xfrm>
            <a:custGeom>
              <a:avLst/>
              <a:gdLst>
                <a:gd name="T0" fmla="*/ 0 w 32"/>
                <a:gd name="T1" fmla="*/ 0 h 56"/>
                <a:gd name="T2" fmla="*/ 0 w 32"/>
                <a:gd name="T3" fmla="*/ 0 h 56"/>
                <a:gd name="T4" fmla="*/ 0 w 32"/>
                <a:gd name="T5" fmla="*/ 0 h 56"/>
                <a:gd name="T6" fmla="*/ 0 w 32"/>
                <a:gd name="T7" fmla="*/ 0 h 56"/>
                <a:gd name="T8" fmla="*/ 0 w 32"/>
                <a:gd name="T9" fmla="*/ 0 h 56"/>
                <a:gd name="T10" fmla="*/ 0 w 32"/>
                <a:gd name="T11" fmla="*/ 0 h 56"/>
                <a:gd name="T12" fmla="*/ 0 w 32"/>
                <a:gd name="T13" fmla="*/ 0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56"/>
                <a:gd name="T23" fmla="*/ 32 w 32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56">
                  <a:moveTo>
                    <a:pt x="0" y="35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32" y="19"/>
                  </a:lnTo>
                  <a:lnTo>
                    <a:pt x="32" y="56"/>
                  </a:lnTo>
                  <a:lnTo>
                    <a:pt x="22" y="4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Freeform 151"/>
            <p:cNvSpPr>
              <a:spLocks/>
            </p:cNvSpPr>
            <p:nvPr/>
          </p:nvSpPr>
          <p:spPr bwMode="ltGray">
            <a:xfrm>
              <a:off x="5469" y="3294"/>
              <a:ext cx="54" cy="155"/>
            </a:xfrm>
            <a:custGeom>
              <a:avLst/>
              <a:gdLst>
                <a:gd name="T0" fmla="*/ 0 w 163"/>
                <a:gd name="T1" fmla="*/ 0 h 464"/>
                <a:gd name="T2" fmla="*/ 0 w 163"/>
                <a:gd name="T3" fmla="*/ 0 h 464"/>
                <a:gd name="T4" fmla="*/ 0 w 163"/>
                <a:gd name="T5" fmla="*/ 0 h 464"/>
                <a:gd name="T6" fmla="*/ 0 w 163"/>
                <a:gd name="T7" fmla="*/ 0 h 464"/>
                <a:gd name="T8" fmla="*/ 0 w 163"/>
                <a:gd name="T9" fmla="*/ 0 h 464"/>
                <a:gd name="T10" fmla="*/ 0 w 163"/>
                <a:gd name="T11" fmla="*/ 0 h 464"/>
                <a:gd name="T12" fmla="*/ 0 w 163"/>
                <a:gd name="T13" fmla="*/ 0 h 464"/>
                <a:gd name="T14" fmla="*/ 0 w 163"/>
                <a:gd name="T15" fmla="*/ 0 h 464"/>
                <a:gd name="T16" fmla="*/ 0 w 163"/>
                <a:gd name="T17" fmla="*/ 0 h 464"/>
                <a:gd name="T18" fmla="*/ 0 w 163"/>
                <a:gd name="T19" fmla="*/ 0 h 464"/>
                <a:gd name="T20" fmla="*/ 0 w 163"/>
                <a:gd name="T21" fmla="*/ 0 h 464"/>
                <a:gd name="T22" fmla="*/ 0 w 163"/>
                <a:gd name="T23" fmla="*/ 0 h 464"/>
                <a:gd name="T24" fmla="*/ 0 w 163"/>
                <a:gd name="T25" fmla="*/ 0 h 464"/>
                <a:gd name="T26" fmla="*/ 0 w 163"/>
                <a:gd name="T27" fmla="*/ 0 h 464"/>
                <a:gd name="T28" fmla="*/ 0 w 163"/>
                <a:gd name="T29" fmla="*/ 0 h 464"/>
                <a:gd name="T30" fmla="*/ 0 w 163"/>
                <a:gd name="T31" fmla="*/ 0 h 464"/>
                <a:gd name="T32" fmla="*/ 0 w 163"/>
                <a:gd name="T33" fmla="*/ 0 h 4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3"/>
                <a:gd name="T52" fmla="*/ 0 h 464"/>
                <a:gd name="T53" fmla="*/ 163 w 163"/>
                <a:gd name="T54" fmla="*/ 464 h 46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3" h="464">
                  <a:moveTo>
                    <a:pt x="52" y="445"/>
                  </a:moveTo>
                  <a:lnTo>
                    <a:pt x="38" y="389"/>
                  </a:lnTo>
                  <a:lnTo>
                    <a:pt x="0" y="330"/>
                  </a:lnTo>
                  <a:lnTo>
                    <a:pt x="7" y="282"/>
                  </a:lnTo>
                  <a:lnTo>
                    <a:pt x="62" y="193"/>
                  </a:lnTo>
                  <a:lnTo>
                    <a:pt x="54" y="108"/>
                  </a:lnTo>
                  <a:lnTo>
                    <a:pt x="41" y="12"/>
                  </a:lnTo>
                  <a:lnTo>
                    <a:pt x="54" y="0"/>
                  </a:lnTo>
                  <a:lnTo>
                    <a:pt x="62" y="0"/>
                  </a:lnTo>
                  <a:lnTo>
                    <a:pt x="96" y="49"/>
                  </a:lnTo>
                  <a:lnTo>
                    <a:pt x="146" y="152"/>
                  </a:lnTo>
                  <a:lnTo>
                    <a:pt x="160" y="200"/>
                  </a:lnTo>
                  <a:lnTo>
                    <a:pt x="163" y="342"/>
                  </a:lnTo>
                  <a:lnTo>
                    <a:pt x="146" y="374"/>
                  </a:lnTo>
                  <a:lnTo>
                    <a:pt x="96" y="440"/>
                  </a:lnTo>
                  <a:lnTo>
                    <a:pt x="75" y="464"/>
                  </a:lnTo>
                  <a:lnTo>
                    <a:pt x="52" y="44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Freeform 152"/>
            <p:cNvSpPr>
              <a:spLocks/>
            </p:cNvSpPr>
            <p:nvPr/>
          </p:nvSpPr>
          <p:spPr bwMode="ltGray">
            <a:xfrm>
              <a:off x="5316" y="2729"/>
              <a:ext cx="18" cy="25"/>
            </a:xfrm>
            <a:custGeom>
              <a:avLst/>
              <a:gdLst>
                <a:gd name="T0" fmla="*/ 0 w 54"/>
                <a:gd name="T1" fmla="*/ 0 h 75"/>
                <a:gd name="T2" fmla="*/ 0 w 54"/>
                <a:gd name="T3" fmla="*/ 0 h 75"/>
                <a:gd name="T4" fmla="*/ 0 w 54"/>
                <a:gd name="T5" fmla="*/ 0 h 75"/>
                <a:gd name="T6" fmla="*/ 0 w 54"/>
                <a:gd name="T7" fmla="*/ 0 h 75"/>
                <a:gd name="T8" fmla="*/ 0 w 54"/>
                <a:gd name="T9" fmla="*/ 0 h 75"/>
                <a:gd name="T10" fmla="*/ 0 w 54"/>
                <a:gd name="T11" fmla="*/ 0 h 75"/>
                <a:gd name="T12" fmla="*/ 0 w 54"/>
                <a:gd name="T13" fmla="*/ 0 h 75"/>
                <a:gd name="T14" fmla="*/ 0 w 54"/>
                <a:gd name="T15" fmla="*/ 0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75"/>
                <a:gd name="T26" fmla="*/ 54 w 54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75">
                  <a:moveTo>
                    <a:pt x="0" y="27"/>
                  </a:moveTo>
                  <a:lnTo>
                    <a:pt x="0" y="0"/>
                  </a:lnTo>
                  <a:lnTo>
                    <a:pt x="23" y="0"/>
                  </a:lnTo>
                  <a:lnTo>
                    <a:pt x="54" y="38"/>
                  </a:lnTo>
                  <a:lnTo>
                    <a:pt x="44" y="75"/>
                  </a:lnTo>
                  <a:lnTo>
                    <a:pt x="24" y="64"/>
                  </a:lnTo>
                  <a:lnTo>
                    <a:pt x="13" y="5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Freeform 153"/>
            <p:cNvSpPr>
              <a:spLocks/>
            </p:cNvSpPr>
            <p:nvPr/>
          </p:nvSpPr>
          <p:spPr bwMode="ltGray">
            <a:xfrm>
              <a:off x="5326" y="2775"/>
              <a:ext cx="22" cy="8"/>
            </a:xfrm>
            <a:custGeom>
              <a:avLst/>
              <a:gdLst>
                <a:gd name="T0" fmla="*/ 0 w 67"/>
                <a:gd name="T1" fmla="*/ 0 h 23"/>
                <a:gd name="T2" fmla="*/ 0 w 67"/>
                <a:gd name="T3" fmla="*/ 0 h 23"/>
                <a:gd name="T4" fmla="*/ 0 w 67"/>
                <a:gd name="T5" fmla="*/ 0 h 23"/>
                <a:gd name="T6" fmla="*/ 0 w 67"/>
                <a:gd name="T7" fmla="*/ 0 h 23"/>
                <a:gd name="T8" fmla="*/ 0 w 67"/>
                <a:gd name="T9" fmla="*/ 0 h 23"/>
                <a:gd name="T10" fmla="*/ 0 w 67"/>
                <a:gd name="T11" fmla="*/ 0 h 23"/>
                <a:gd name="T12" fmla="*/ 0 w 67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"/>
                <a:gd name="T22" fmla="*/ 0 h 23"/>
                <a:gd name="T23" fmla="*/ 67 w 67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" h="23">
                  <a:moveTo>
                    <a:pt x="0" y="11"/>
                  </a:moveTo>
                  <a:lnTo>
                    <a:pt x="13" y="0"/>
                  </a:lnTo>
                  <a:lnTo>
                    <a:pt x="57" y="0"/>
                  </a:lnTo>
                  <a:lnTo>
                    <a:pt x="67" y="11"/>
                  </a:lnTo>
                  <a:lnTo>
                    <a:pt x="67" y="23"/>
                  </a:lnTo>
                  <a:lnTo>
                    <a:pt x="23" y="23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Freeform 154"/>
            <p:cNvSpPr>
              <a:spLocks/>
            </p:cNvSpPr>
            <p:nvPr/>
          </p:nvSpPr>
          <p:spPr bwMode="ltGray">
            <a:xfrm>
              <a:off x="5341" y="2812"/>
              <a:ext cx="14" cy="12"/>
            </a:xfrm>
            <a:custGeom>
              <a:avLst/>
              <a:gdLst>
                <a:gd name="T0" fmla="*/ 0 w 44"/>
                <a:gd name="T1" fmla="*/ 0 h 37"/>
                <a:gd name="T2" fmla="*/ 0 w 44"/>
                <a:gd name="T3" fmla="*/ 0 h 37"/>
                <a:gd name="T4" fmla="*/ 0 w 44"/>
                <a:gd name="T5" fmla="*/ 0 h 37"/>
                <a:gd name="T6" fmla="*/ 0 w 44"/>
                <a:gd name="T7" fmla="*/ 0 h 37"/>
                <a:gd name="T8" fmla="*/ 0 w 44"/>
                <a:gd name="T9" fmla="*/ 0 h 37"/>
                <a:gd name="T10" fmla="*/ 0 w 44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37"/>
                <a:gd name="T20" fmla="*/ 44 w 44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37">
                  <a:moveTo>
                    <a:pt x="0" y="37"/>
                  </a:moveTo>
                  <a:lnTo>
                    <a:pt x="11" y="0"/>
                  </a:lnTo>
                  <a:lnTo>
                    <a:pt x="34" y="0"/>
                  </a:lnTo>
                  <a:lnTo>
                    <a:pt x="44" y="13"/>
                  </a:lnTo>
                  <a:lnTo>
                    <a:pt x="44" y="37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Freeform 155"/>
            <p:cNvSpPr>
              <a:spLocks/>
            </p:cNvSpPr>
            <p:nvPr/>
          </p:nvSpPr>
          <p:spPr bwMode="ltGray">
            <a:xfrm>
              <a:off x="5358" y="2751"/>
              <a:ext cx="14" cy="40"/>
            </a:xfrm>
            <a:custGeom>
              <a:avLst/>
              <a:gdLst>
                <a:gd name="T0" fmla="*/ 0 w 42"/>
                <a:gd name="T1" fmla="*/ 0 h 120"/>
                <a:gd name="T2" fmla="*/ 0 w 42"/>
                <a:gd name="T3" fmla="*/ 0 h 120"/>
                <a:gd name="T4" fmla="*/ 0 w 42"/>
                <a:gd name="T5" fmla="*/ 0 h 120"/>
                <a:gd name="T6" fmla="*/ 0 w 42"/>
                <a:gd name="T7" fmla="*/ 0 h 120"/>
                <a:gd name="T8" fmla="*/ 0 w 42"/>
                <a:gd name="T9" fmla="*/ 0 h 120"/>
                <a:gd name="T10" fmla="*/ 0 w 42"/>
                <a:gd name="T11" fmla="*/ 0 h 120"/>
                <a:gd name="T12" fmla="*/ 0 w 42"/>
                <a:gd name="T13" fmla="*/ 0 h 1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"/>
                <a:gd name="T22" fmla="*/ 0 h 120"/>
                <a:gd name="T23" fmla="*/ 42 w 42"/>
                <a:gd name="T24" fmla="*/ 120 h 1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" h="120">
                  <a:moveTo>
                    <a:pt x="0" y="98"/>
                  </a:moveTo>
                  <a:lnTo>
                    <a:pt x="8" y="0"/>
                  </a:lnTo>
                  <a:lnTo>
                    <a:pt x="7" y="0"/>
                  </a:lnTo>
                  <a:lnTo>
                    <a:pt x="36" y="59"/>
                  </a:lnTo>
                  <a:lnTo>
                    <a:pt x="42" y="117"/>
                  </a:lnTo>
                  <a:lnTo>
                    <a:pt x="7" y="120"/>
                  </a:lnTo>
                  <a:lnTo>
                    <a:pt x="0" y="9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Freeform 156"/>
            <p:cNvSpPr>
              <a:spLocks/>
            </p:cNvSpPr>
            <p:nvPr/>
          </p:nvSpPr>
          <p:spPr bwMode="ltGray">
            <a:xfrm>
              <a:off x="5378" y="2980"/>
              <a:ext cx="55" cy="56"/>
            </a:xfrm>
            <a:custGeom>
              <a:avLst/>
              <a:gdLst>
                <a:gd name="T0" fmla="*/ 0 w 164"/>
                <a:gd name="T1" fmla="*/ 0 h 168"/>
                <a:gd name="T2" fmla="*/ 0 w 164"/>
                <a:gd name="T3" fmla="*/ 0 h 168"/>
                <a:gd name="T4" fmla="*/ 0 w 164"/>
                <a:gd name="T5" fmla="*/ 0 h 168"/>
                <a:gd name="T6" fmla="*/ 0 w 164"/>
                <a:gd name="T7" fmla="*/ 0 h 168"/>
                <a:gd name="T8" fmla="*/ 0 w 164"/>
                <a:gd name="T9" fmla="*/ 0 h 168"/>
                <a:gd name="T10" fmla="*/ 0 w 164"/>
                <a:gd name="T11" fmla="*/ 0 h 168"/>
                <a:gd name="T12" fmla="*/ 0 w 164"/>
                <a:gd name="T13" fmla="*/ 0 h 168"/>
                <a:gd name="T14" fmla="*/ 0 w 164"/>
                <a:gd name="T15" fmla="*/ 0 h 168"/>
                <a:gd name="T16" fmla="*/ 0 w 164"/>
                <a:gd name="T17" fmla="*/ 0 h 168"/>
                <a:gd name="T18" fmla="*/ 0 w 164"/>
                <a:gd name="T19" fmla="*/ 0 h 168"/>
                <a:gd name="T20" fmla="*/ 0 w 164"/>
                <a:gd name="T21" fmla="*/ 0 h 168"/>
                <a:gd name="T22" fmla="*/ 0 w 164"/>
                <a:gd name="T23" fmla="*/ 0 h 168"/>
                <a:gd name="T24" fmla="*/ 0 w 164"/>
                <a:gd name="T25" fmla="*/ 0 h 168"/>
                <a:gd name="T26" fmla="*/ 0 w 164"/>
                <a:gd name="T27" fmla="*/ 0 h 1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4"/>
                <a:gd name="T43" fmla="*/ 0 h 168"/>
                <a:gd name="T44" fmla="*/ 164 w 164"/>
                <a:gd name="T45" fmla="*/ 168 h 1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4" h="168">
                  <a:moveTo>
                    <a:pt x="0" y="53"/>
                  </a:moveTo>
                  <a:lnTo>
                    <a:pt x="33" y="0"/>
                  </a:lnTo>
                  <a:lnTo>
                    <a:pt x="54" y="0"/>
                  </a:lnTo>
                  <a:lnTo>
                    <a:pt x="80" y="12"/>
                  </a:lnTo>
                  <a:lnTo>
                    <a:pt x="131" y="62"/>
                  </a:lnTo>
                  <a:lnTo>
                    <a:pt x="143" y="84"/>
                  </a:lnTo>
                  <a:lnTo>
                    <a:pt x="164" y="155"/>
                  </a:lnTo>
                  <a:lnTo>
                    <a:pt x="164" y="168"/>
                  </a:lnTo>
                  <a:lnTo>
                    <a:pt x="155" y="155"/>
                  </a:lnTo>
                  <a:lnTo>
                    <a:pt x="143" y="155"/>
                  </a:lnTo>
                  <a:lnTo>
                    <a:pt x="121" y="168"/>
                  </a:lnTo>
                  <a:lnTo>
                    <a:pt x="109" y="145"/>
                  </a:lnTo>
                  <a:lnTo>
                    <a:pt x="54" y="72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7" name="Freeform 157"/>
            <p:cNvSpPr>
              <a:spLocks/>
            </p:cNvSpPr>
            <p:nvPr/>
          </p:nvSpPr>
          <p:spPr bwMode="ltGray">
            <a:xfrm>
              <a:off x="5426" y="2970"/>
              <a:ext cx="16" cy="26"/>
            </a:xfrm>
            <a:custGeom>
              <a:avLst/>
              <a:gdLst>
                <a:gd name="T0" fmla="*/ 0 w 47"/>
                <a:gd name="T1" fmla="*/ 0 h 80"/>
                <a:gd name="T2" fmla="*/ 0 w 47"/>
                <a:gd name="T3" fmla="*/ 0 h 80"/>
                <a:gd name="T4" fmla="*/ 0 w 47"/>
                <a:gd name="T5" fmla="*/ 0 h 80"/>
                <a:gd name="T6" fmla="*/ 0 w 47"/>
                <a:gd name="T7" fmla="*/ 0 h 80"/>
                <a:gd name="T8" fmla="*/ 0 w 47"/>
                <a:gd name="T9" fmla="*/ 0 h 80"/>
                <a:gd name="T10" fmla="*/ 0 w 47"/>
                <a:gd name="T11" fmla="*/ 0 h 80"/>
                <a:gd name="T12" fmla="*/ 0 w 47"/>
                <a:gd name="T13" fmla="*/ 0 h 80"/>
                <a:gd name="T14" fmla="*/ 0 w 47"/>
                <a:gd name="T15" fmla="*/ 0 h 8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0"/>
                <a:gd name="T26" fmla="*/ 47 w 47"/>
                <a:gd name="T27" fmla="*/ 80 h 8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0">
                  <a:moveTo>
                    <a:pt x="0" y="52"/>
                  </a:moveTo>
                  <a:lnTo>
                    <a:pt x="0" y="19"/>
                  </a:lnTo>
                  <a:lnTo>
                    <a:pt x="24" y="0"/>
                  </a:lnTo>
                  <a:lnTo>
                    <a:pt x="47" y="22"/>
                  </a:lnTo>
                  <a:lnTo>
                    <a:pt x="42" y="62"/>
                  </a:lnTo>
                  <a:lnTo>
                    <a:pt x="34" y="80"/>
                  </a:lnTo>
                  <a:lnTo>
                    <a:pt x="11" y="6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8" name="Freeform 158"/>
            <p:cNvSpPr>
              <a:spLocks/>
            </p:cNvSpPr>
            <p:nvPr/>
          </p:nvSpPr>
          <p:spPr bwMode="ltGray">
            <a:xfrm>
              <a:off x="5430" y="2779"/>
              <a:ext cx="10" cy="8"/>
            </a:xfrm>
            <a:custGeom>
              <a:avLst/>
              <a:gdLst>
                <a:gd name="T0" fmla="*/ 0 w 31"/>
                <a:gd name="T1" fmla="*/ 0 h 26"/>
                <a:gd name="T2" fmla="*/ 0 w 31"/>
                <a:gd name="T3" fmla="*/ 0 h 26"/>
                <a:gd name="T4" fmla="*/ 0 w 31"/>
                <a:gd name="T5" fmla="*/ 0 h 26"/>
                <a:gd name="T6" fmla="*/ 0 w 31"/>
                <a:gd name="T7" fmla="*/ 0 h 26"/>
                <a:gd name="T8" fmla="*/ 0 w 31"/>
                <a:gd name="T9" fmla="*/ 0 h 26"/>
                <a:gd name="T10" fmla="*/ 0 w 31"/>
                <a:gd name="T11" fmla="*/ 0 h 26"/>
                <a:gd name="T12" fmla="*/ 0 w 31"/>
                <a:gd name="T13" fmla="*/ 0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26"/>
                <a:gd name="T23" fmla="*/ 31 w 31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26">
                  <a:moveTo>
                    <a:pt x="0" y="12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2"/>
                  </a:lnTo>
                  <a:lnTo>
                    <a:pt x="23" y="26"/>
                  </a:lnTo>
                  <a:lnTo>
                    <a:pt x="11" y="26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9" name="Freeform 159"/>
            <p:cNvSpPr>
              <a:spLocks/>
            </p:cNvSpPr>
            <p:nvPr/>
          </p:nvSpPr>
          <p:spPr bwMode="ltGray">
            <a:xfrm>
              <a:off x="5440" y="3000"/>
              <a:ext cx="14" cy="11"/>
            </a:xfrm>
            <a:custGeom>
              <a:avLst/>
              <a:gdLst>
                <a:gd name="T0" fmla="*/ 0 w 40"/>
                <a:gd name="T1" fmla="*/ 0 h 34"/>
                <a:gd name="T2" fmla="*/ 0 w 40"/>
                <a:gd name="T3" fmla="*/ 0 h 34"/>
                <a:gd name="T4" fmla="*/ 0 w 40"/>
                <a:gd name="T5" fmla="*/ 0 h 34"/>
                <a:gd name="T6" fmla="*/ 0 w 40"/>
                <a:gd name="T7" fmla="*/ 0 h 34"/>
                <a:gd name="T8" fmla="*/ 0 w 40"/>
                <a:gd name="T9" fmla="*/ 0 h 34"/>
                <a:gd name="T10" fmla="*/ 0 w 40"/>
                <a:gd name="T11" fmla="*/ 0 h 34"/>
                <a:gd name="T12" fmla="*/ 0 w 40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0" y="23"/>
                  </a:moveTo>
                  <a:lnTo>
                    <a:pt x="0" y="11"/>
                  </a:lnTo>
                  <a:lnTo>
                    <a:pt x="25" y="0"/>
                  </a:lnTo>
                  <a:lnTo>
                    <a:pt x="34" y="0"/>
                  </a:lnTo>
                  <a:lnTo>
                    <a:pt x="40" y="30"/>
                  </a:lnTo>
                  <a:lnTo>
                    <a:pt x="15" y="34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0" name="Freeform 160"/>
            <p:cNvSpPr>
              <a:spLocks/>
            </p:cNvSpPr>
            <p:nvPr/>
          </p:nvSpPr>
          <p:spPr bwMode="ltGray">
            <a:xfrm>
              <a:off x="5440" y="2889"/>
              <a:ext cx="34" cy="29"/>
            </a:xfrm>
            <a:custGeom>
              <a:avLst/>
              <a:gdLst>
                <a:gd name="T0" fmla="*/ 0 w 100"/>
                <a:gd name="T1" fmla="*/ 0 h 89"/>
                <a:gd name="T2" fmla="*/ 0 w 100"/>
                <a:gd name="T3" fmla="*/ 0 h 89"/>
                <a:gd name="T4" fmla="*/ 0 w 100"/>
                <a:gd name="T5" fmla="*/ 0 h 89"/>
                <a:gd name="T6" fmla="*/ 0 w 100"/>
                <a:gd name="T7" fmla="*/ 0 h 89"/>
                <a:gd name="T8" fmla="*/ 0 w 100"/>
                <a:gd name="T9" fmla="*/ 0 h 89"/>
                <a:gd name="T10" fmla="*/ 0 w 100"/>
                <a:gd name="T11" fmla="*/ 0 h 89"/>
                <a:gd name="T12" fmla="*/ 0 w 100"/>
                <a:gd name="T13" fmla="*/ 0 h 89"/>
                <a:gd name="T14" fmla="*/ 0 w 100"/>
                <a:gd name="T15" fmla="*/ 0 h 89"/>
                <a:gd name="T16" fmla="*/ 0 w 100"/>
                <a:gd name="T17" fmla="*/ 0 h 8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"/>
                <a:gd name="T28" fmla="*/ 0 h 89"/>
                <a:gd name="T29" fmla="*/ 100 w 100"/>
                <a:gd name="T30" fmla="*/ 89 h 8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" h="89">
                  <a:moveTo>
                    <a:pt x="0" y="14"/>
                  </a:moveTo>
                  <a:lnTo>
                    <a:pt x="15" y="0"/>
                  </a:lnTo>
                  <a:lnTo>
                    <a:pt x="26" y="0"/>
                  </a:lnTo>
                  <a:lnTo>
                    <a:pt x="47" y="14"/>
                  </a:lnTo>
                  <a:lnTo>
                    <a:pt x="100" y="75"/>
                  </a:lnTo>
                  <a:lnTo>
                    <a:pt x="100" y="89"/>
                  </a:lnTo>
                  <a:lnTo>
                    <a:pt x="57" y="82"/>
                  </a:lnTo>
                  <a:lnTo>
                    <a:pt x="57" y="5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1" name="Freeform 161"/>
            <p:cNvSpPr>
              <a:spLocks/>
            </p:cNvSpPr>
            <p:nvPr/>
          </p:nvSpPr>
          <p:spPr bwMode="ltGray">
            <a:xfrm>
              <a:off x="5470" y="2962"/>
              <a:ext cx="16" cy="9"/>
            </a:xfrm>
            <a:custGeom>
              <a:avLst/>
              <a:gdLst>
                <a:gd name="T0" fmla="*/ 0 w 47"/>
                <a:gd name="T1" fmla="*/ 0 h 26"/>
                <a:gd name="T2" fmla="*/ 0 w 47"/>
                <a:gd name="T3" fmla="*/ 0 h 26"/>
                <a:gd name="T4" fmla="*/ 0 w 47"/>
                <a:gd name="T5" fmla="*/ 0 h 26"/>
                <a:gd name="T6" fmla="*/ 0 w 47"/>
                <a:gd name="T7" fmla="*/ 0 h 26"/>
                <a:gd name="T8" fmla="*/ 0 w 47"/>
                <a:gd name="T9" fmla="*/ 0 h 26"/>
                <a:gd name="T10" fmla="*/ 0 w 47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"/>
                <a:gd name="T19" fmla="*/ 0 h 26"/>
                <a:gd name="T20" fmla="*/ 47 w 47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" h="26">
                  <a:moveTo>
                    <a:pt x="0" y="14"/>
                  </a:moveTo>
                  <a:lnTo>
                    <a:pt x="11" y="0"/>
                  </a:lnTo>
                  <a:lnTo>
                    <a:pt x="21" y="0"/>
                  </a:lnTo>
                  <a:lnTo>
                    <a:pt x="47" y="26"/>
                  </a:lnTo>
                  <a:lnTo>
                    <a:pt x="11" y="26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2" name="Freeform 162"/>
            <p:cNvSpPr>
              <a:spLocks/>
            </p:cNvSpPr>
            <p:nvPr/>
          </p:nvSpPr>
          <p:spPr bwMode="ltGray">
            <a:xfrm>
              <a:off x="5471" y="2927"/>
              <a:ext cx="17" cy="16"/>
            </a:xfrm>
            <a:custGeom>
              <a:avLst/>
              <a:gdLst>
                <a:gd name="T0" fmla="*/ 0 w 52"/>
                <a:gd name="T1" fmla="*/ 0 h 48"/>
                <a:gd name="T2" fmla="*/ 0 w 52"/>
                <a:gd name="T3" fmla="*/ 0 h 48"/>
                <a:gd name="T4" fmla="*/ 0 w 52"/>
                <a:gd name="T5" fmla="*/ 0 h 48"/>
                <a:gd name="T6" fmla="*/ 0 w 52"/>
                <a:gd name="T7" fmla="*/ 0 h 48"/>
                <a:gd name="T8" fmla="*/ 0 w 52"/>
                <a:gd name="T9" fmla="*/ 0 h 48"/>
                <a:gd name="T10" fmla="*/ 0 w 52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48"/>
                <a:gd name="T20" fmla="*/ 52 w 52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48">
                  <a:moveTo>
                    <a:pt x="0" y="37"/>
                  </a:moveTo>
                  <a:lnTo>
                    <a:pt x="10" y="0"/>
                  </a:lnTo>
                  <a:lnTo>
                    <a:pt x="47" y="2"/>
                  </a:lnTo>
                  <a:lnTo>
                    <a:pt x="52" y="37"/>
                  </a:lnTo>
                  <a:lnTo>
                    <a:pt x="10" y="48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3" name="Freeform 163"/>
            <p:cNvSpPr>
              <a:spLocks/>
            </p:cNvSpPr>
            <p:nvPr/>
          </p:nvSpPr>
          <p:spPr bwMode="ltGray">
            <a:xfrm>
              <a:off x="4650" y="758"/>
              <a:ext cx="107" cy="48"/>
            </a:xfrm>
            <a:custGeom>
              <a:avLst/>
              <a:gdLst>
                <a:gd name="T0" fmla="*/ 0 w 319"/>
                <a:gd name="T1" fmla="*/ 0 h 146"/>
                <a:gd name="T2" fmla="*/ 0 w 319"/>
                <a:gd name="T3" fmla="*/ 0 h 146"/>
                <a:gd name="T4" fmla="*/ 0 w 319"/>
                <a:gd name="T5" fmla="*/ 0 h 146"/>
                <a:gd name="T6" fmla="*/ 0 w 319"/>
                <a:gd name="T7" fmla="*/ 0 h 146"/>
                <a:gd name="T8" fmla="*/ 0 w 319"/>
                <a:gd name="T9" fmla="*/ 0 h 146"/>
                <a:gd name="T10" fmla="*/ 0 w 319"/>
                <a:gd name="T11" fmla="*/ 0 h 146"/>
                <a:gd name="T12" fmla="*/ 0 w 319"/>
                <a:gd name="T13" fmla="*/ 0 h 146"/>
                <a:gd name="T14" fmla="*/ 0 w 319"/>
                <a:gd name="T15" fmla="*/ 0 h 146"/>
                <a:gd name="T16" fmla="*/ 0 w 319"/>
                <a:gd name="T17" fmla="*/ 0 h 146"/>
                <a:gd name="T18" fmla="*/ 0 w 319"/>
                <a:gd name="T19" fmla="*/ 0 h 146"/>
                <a:gd name="T20" fmla="*/ 0 w 319"/>
                <a:gd name="T21" fmla="*/ 0 h 146"/>
                <a:gd name="T22" fmla="*/ 0 w 319"/>
                <a:gd name="T23" fmla="*/ 0 h 146"/>
                <a:gd name="T24" fmla="*/ 0 w 319"/>
                <a:gd name="T25" fmla="*/ 0 h 14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9"/>
                <a:gd name="T40" fmla="*/ 0 h 146"/>
                <a:gd name="T41" fmla="*/ 319 w 319"/>
                <a:gd name="T42" fmla="*/ 146 h 14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9" h="146">
                  <a:moveTo>
                    <a:pt x="0" y="58"/>
                  </a:moveTo>
                  <a:lnTo>
                    <a:pt x="45" y="90"/>
                  </a:lnTo>
                  <a:lnTo>
                    <a:pt x="111" y="103"/>
                  </a:lnTo>
                  <a:lnTo>
                    <a:pt x="170" y="99"/>
                  </a:lnTo>
                  <a:lnTo>
                    <a:pt x="231" y="146"/>
                  </a:lnTo>
                  <a:lnTo>
                    <a:pt x="264" y="135"/>
                  </a:lnTo>
                  <a:lnTo>
                    <a:pt x="256" y="85"/>
                  </a:lnTo>
                  <a:lnTo>
                    <a:pt x="297" y="85"/>
                  </a:lnTo>
                  <a:lnTo>
                    <a:pt x="319" y="58"/>
                  </a:lnTo>
                  <a:lnTo>
                    <a:pt x="319" y="33"/>
                  </a:lnTo>
                  <a:lnTo>
                    <a:pt x="212" y="0"/>
                  </a:lnTo>
                  <a:lnTo>
                    <a:pt x="0" y="21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" name="Freeform 164"/>
            <p:cNvSpPr>
              <a:spLocks/>
            </p:cNvSpPr>
            <p:nvPr/>
          </p:nvSpPr>
          <p:spPr bwMode="ltGray">
            <a:xfrm>
              <a:off x="4733" y="2359"/>
              <a:ext cx="95" cy="107"/>
            </a:xfrm>
            <a:custGeom>
              <a:avLst/>
              <a:gdLst>
                <a:gd name="T0" fmla="*/ 0 w 284"/>
                <a:gd name="T1" fmla="*/ 0 h 322"/>
                <a:gd name="T2" fmla="*/ 0 w 284"/>
                <a:gd name="T3" fmla="*/ 0 h 322"/>
                <a:gd name="T4" fmla="*/ 0 w 284"/>
                <a:gd name="T5" fmla="*/ 0 h 322"/>
                <a:gd name="T6" fmla="*/ 0 w 284"/>
                <a:gd name="T7" fmla="*/ 0 h 322"/>
                <a:gd name="T8" fmla="*/ 0 w 284"/>
                <a:gd name="T9" fmla="*/ 0 h 322"/>
                <a:gd name="T10" fmla="*/ 0 w 284"/>
                <a:gd name="T11" fmla="*/ 0 h 322"/>
                <a:gd name="T12" fmla="*/ 0 w 284"/>
                <a:gd name="T13" fmla="*/ 0 h 322"/>
                <a:gd name="T14" fmla="*/ 0 w 284"/>
                <a:gd name="T15" fmla="*/ 0 h 322"/>
                <a:gd name="T16" fmla="*/ 0 w 284"/>
                <a:gd name="T17" fmla="*/ 0 h 322"/>
                <a:gd name="T18" fmla="*/ 0 w 284"/>
                <a:gd name="T19" fmla="*/ 0 h 322"/>
                <a:gd name="T20" fmla="*/ 0 w 284"/>
                <a:gd name="T21" fmla="*/ 0 h 322"/>
                <a:gd name="T22" fmla="*/ 0 w 284"/>
                <a:gd name="T23" fmla="*/ 0 h 322"/>
                <a:gd name="T24" fmla="*/ 0 w 284"/>
                <a:gd name="T25" fmla="*/ 0 h 322"/>
                <a:gd name="T26" fmla="*/ 0 w 284"/>
                <a:gd name="T27" fmla="*/ 0 h 322"/>
                <a:gd name="T28" fmla="*/ 0 w 284"/>
                <a:gd name="T29" fmla="*/ 0 h 322"/>
                <a:gd name="T30" fmla="*/ 0 w 284"/>
                <a:gd name="T31" fmla="*/ 0 h 322"/>
                <a:gd name="T32" fmla="*/ 0 w 284"/>
                <a:gd name="T33" fmla="*/ 0 h 322"/>
                <a:gd name="T34" fmla="*/ 0 w 284"/>
                <a:gd name="T35" fmla="*/ 0 h 322"/>
                <a:gd name="T36" fmla="*/ 0 w 284"/>
                <a:gd name="T37" fmla="*/ 0 h 322"/>
                <a:gd name="T38" fmla="*/ 0 w 284"/>
                <a:gd name="T39" fmla="*/ 0 h 322"/>
                <a:gd name="T40" fmla="*/ 0 w 284"/>
                <a:gd name="T41" fmla="*/ 0 h 322"/>
                <a:gd name="T42" fmla="*/ 0 w 284"/>
                <a:gd name="T43" fmla="*/ 0 h 32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84"/>
                <a:gd name="T67" fmla="*/ 0 h 322"/>
                <a:gd name="T68" fmla="*/ 284 w 284"/>
                <a:gd name="T69" fmla="*/ 322 h 32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84" h="322">
                  <a:moveTo>
                    <a:pt x="6" y="209"/>
                  </a:moveTo>
                  <a:lnTo>
                    <a:pt x="49" y="220"/>
                  </a:lnTo>
                  <a:lnTo>
                    <a:pt x="109" y="209"/>
                  </a:lnTo>
                  <a:lnTo>
                    <a:pt x="139" y="243"/>
                  </a:lnTo>
                  <a:lnTo>
                    <a:pt x="129" y="270"/>
                  </a:lnTo>
                  <a:lnTo>
                    <a:pt x="186" y="322"/>
                  </a:lnTo>
                  <a:lnTo>
                    <a:pt x="212" y="322"/>
                  </a:lnTo>
                  <a:lnTo>
                    <a:pt x="186" y="249"/>
                  </a:lnTo>
                  <a:lnTo>
                    <a:pt x="212" y="216"/>
                  </a:lnTo>
                  <a:lnTo>
                    <a:pt x="257" y="233"/>
                  </a:lnTo>
                  <a:lnTo>
                    <a:pt x="284" y="204"/>
                  </a:lnTo>
                  <a:lnTo>
                    <a:pt x="217" y="101"/>
                  </a:lnTo>
                  <a:lnTo>
                    <a:pt x="186" y="0"/>
                  </a:lnTo>
                  <a:lnTo>
                    <a:pt x="162" y="0"/>
                  </a:lnTo>
                  <a:lnTo>
                    <a:pt x="133" y="43"/>
                  </a:lnTo>
                  <a:lnTo>
                    <a:pt x="124" y="74"/>
                  </a:lnTo>
                  <a:lnTo>
                    <a:pt x="111" y="109"/>
                  </a:lnTo>
                  <a:lnTo>
                    <a:pt x="81" y="124"/>
                  </a:lnTo>
                  <a:lnTo>
                    <a:pt x="36" y="132"/>
                  </a:lnTo>
                  <a:lnTo>
                    <a:pt x="6" y="148"/>
                  </a:lnTo>
                  <a:lnTo>
                    <a:pt x="0" y="194"/>
                  </a:lnTo>
                  <a:lnTo>
                    <a:pt x="6" y="209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5" name="Freeform 165"/>
            <p:cNvSpPr>
              <a:spLocks/>
            </p:cNvSpPr>
            <p:nvPr/>
          </p:nvSpPr>
          <p:spPr bwMode="ltGray">
            <a:xfrm>
              <a:off x="4701" y="2300"/>
              <a:ext cx="20" cy="29"/>
            </a:xfrm>
            <a:custGeom>
              <a:avLst/>
              <a:gdLst>
                <a:gd name="T0" fmla="*/ 0 w 60"/>
                <a:gd name="T1" fmla="*/ 0 h 85"/>
                <a:gd name="T2" fmla="*/ 0 w 60"/>
                <a:gd name="T3" fmla="*/ 0 h 85"/>
                <a:gd name="T4" fmla="*/ 0 w 60"/>
                <a:gd name="T5" fmla="*/ 0 h 85"/>
                <a:gd name="T6" fmla="*/ 0 w 60"/>
                <a:gd name="T7" fmla="*/ 0 h 85"/>
                <a:gd name="T8" fmla="*/ 0 w 60"/>
                <a:gd name="T9" fmla="*/ 0 h 85"/>
                <a:gd name="T10" fmla="*/ 0 w 60"/>
                <a:gd name="T11" fmla="*/ 0 h 85"/>
                <a:gd name="T12" fmla="*/ 0 w 60"/>
                <a:gd name="T13" fmla="*/ 0 h 85"/>
                <a:gd name="T14" fmla="*/ 0 w 60"/>
                <a:gd name="T15" fmla="*/ 0 h 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0"/>
                <a:gd name="T25" fmla="*/ 0 h 85"/>
                <a:gd name="T26" fmla="*/ 60 w 60"/>
                <a:gd name="T27" fmla="*/ 85 h 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0" h="85">
                  <a:moveTo>
                    <a:pt x="23" y="0"/>
                  </a:moveTo>
                  <a:lnTo>
                    <a:pt x="0" y="71"/>
                  </a:lnTo>
                  <a:lnTo>
                    <a:pt x="26" y="66"/>
                  </a:lnTo>
                  <a:lnTo>
                    <a:pt x="42" y="85"/>
                  </a:lnTo>
                  <a:lnTo>
                    <a:pt x="60" y="52"/>
                  </a:lnTo>
                  <a:lnTo>
                    <a:pt x="45" y="14"/>
                  </a:lnTo>
                  <a:lnTo>
                    <a:pt x="42" y="0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6" name="Freeform 166"/>
            <p:cNvSpPr>
              <a:spLocks/>
            </p:cNvSpPr>
            <p:nvPr/>
          </p:nvSpPr>
          <p:spPr bwMode="ltGray">
            <a:xfrm>
              <a:off x="4687" y="2199"/>
              <a:ext cx="78" cy="135"/>
            </a:xfrm>
            <a:custGeom>
              <a:avLst/>
              <a:gdLst>
                <a:gd name="T0" fmla="*/ 0 w 233"/>
                <a:gd name="T1" fmla="*/ 0 h 405"/>
                <a:gd name="T2" fmla="*/ 0 w 233"/>
                <a:gd name="T3" fmla="*/ 0 h 405"/>
                <a:gd name="T4" fmla="*/ 0 w 233"/>
                <a:gd name="T5" fmla="*/ 0 h 405"/>
                <a:gd name="T6" fmla="*/ 0 w 233"/>
                <a:gd name="T7" fmla="*/ 0 h 405"/>
                <a:gd name="T8" fmla="*/ 0 w 233"/>
                <a:gd name="T9" fmla="*/ 0 h 405"/>
                <a:gd name="T10" fmla="*/ 0 w 233"/>
                <a:gd name="T11" fmla="*/ 0 h 405"/>
                <a:gd name="T12" fmla="*/ 0 w 233"/>
                <a:gd name="T13" fmla="*/ 0 h 405"/>
                <a:gd name="T14" fmla="*/ 0 w 233"/>
                <a:gd name="T15" fmla="*/ 0 h 405"/>
                <a:gd name="T16" fmla="*/ 0 w 233"/>
                <a:gd name="T17" fmla="*/ 0 h 405"/>
                <a:gd name="T18" fmla="*/ 0 w 233"/>
                <a:gd name="T19" fmla="*/ 0 h 405"/>
                <a:gd name="T20" fmla="*/ 0 w 233"/>
                <a:gd name="T21" fmla="*/ 0 h 405"/>
                <a:gd name="T22" fmla="*/ 0 w 233"/>
                <a:gd name="T23" fmla="*/ 0 h 405"/>
                <a:gd name="T24" fmla="*/ 0 w 233"/>
                <a:gd name="T25" fmla="*/ 0 h 405"/>
                <a:gd name="T26" fmla="*/ 0 w 233"/>
                <a:gd name="T27" fmla="*/ 0 h 405"/>
                <a:gd name="T28" fmla="*/ 0 w 233"/>
                <a:gd name="T29" fmla="*/ 0 h 405"/>
                <a:gd name="T30" fmla="*/ 0 w 233"/>
                <a:gd name="T31" fmla="*/ 0 h 405"/>
                <a:gd name="T32" fmla="*/ 0 w 233"/>
                <a:gd name="T33" fmla="*/ 0 h 405"/>
                <a:gd name="T34" fmla="*/ 0 w 233"/>
                <a:gd name="T35" fmla="*/ 0 h 405"/>
                <a:gd name="T36" fmla="*/ 0 w 233"/>
                <a:gd name="T37" fmla="*/ 0 h 405"/>
                <a:gd name="T38" fmla="*/ 0 w 233"/>
                <a:gd name="T39" fmla="*/ 0 h 405"/>
                <a:gd name="T40" fmla="*/ 0 w 233"/>
                <a:gd name="T41" fmla="*/ 0 h 405"/>
                <a:gd name="T42" fmla="*/ 0 w 233"/>
                <a:gd name="T43" fmla="*/ 0 h 405"/>
                <a:gd name="T44" fmla="*/ 0 w 233"/>
                <a:gd name="T45" fmla="*/ 0 h 405"/>
                <a:gd name="T46" fmla="*/ 0 w 233"/>
                <a:gd name="T47" fmla="*/ 0 h 4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33"/>
                <a:gd name="T73" fmla="*/ 0 h 405"/>
                <a:gd name="T74" fmla="*/ 233 w 233"/>
                <a:gd name="T75" fmla="*/ 405 h 4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33" h="405">
                  <a:moveTo>
                    <a:pt x="113" y="255"/>
                  </a:moveTo>
                  <a:lnTo>
                    <a:pt x="122" y="297"/>
                  </a:lnTo>
                  <a:lnTo>
                    <a:pt x="130" y="344"/>
                  </a:lnTo>
                  <a:lnTo>
                    <a:pt x="180" y="387"/>
                  </a:lnTo>
                  <a:lnTo>
                    <a:pt x="186" y="400"/>
                  </a:lnTo>
                  <a:lnTo>
                    <a:pt x="225" y="405"/>
                  </a:lnTo>
                  <a:lnTo>
                    <a:pt x="233" y="368"/>
                  </a:lnTo>
                  <a:lnTo>
                    <a:pt x="204" y="293"/>
                  </a:lnTo>
                  <a:lnTo>
                    <a:pt x="127" y="223"/>
                  </a:lnTo>
                  <a:lnTo>
                    <a:pt x="122" y="189"/>
                  </a:lnTo>
                  <a:lnTo>
                    <a:pt x="145" y="124"/>
                  </a:lnTo>
                  <a:lnTo>
                    <a:pt x="156" y="62"/>
                  </a:lnTo>
                  <a:lnTo>
                    <a:pt x="130" y="26"/>
                  </a:lnTo>
                  <a:lnTo>
                    <a:pt x="145" y="0"/>
                  </a:lnTo>
                  <a:lnTo>
                    <a:pt x="86" y="22"/>
                  </a:lnTo>
                  <a:lnTo>
                    <a:pt x="52" y="2"/>
                  </a:lnTo>
                  <a:lnTo>
                    <a:pt x="27" y="19"/>
                  </a:lnTo>
                  <a:lnTo>
                    <a:pt x="35" y="110"/>
                  </a:lnTo>
                  <a:lnTo>
                    <a:pt x="0" y="155"/>
                  </a:lnTo>
                  <a:lnTo>
                    <a:pt x="0" y="185"/>
                  </a:lnTo>
                  <a:lnTo>
                    <a:pt x="8" y="228"/>
                  </a:lnTo>
                  <a:lnTo>
                    <a:pt x="34" y="255"/>
                  </a:lnTo>
                  <a:lnTo>
                    <a:pt x="63" y="271"/>
                  </a:lnTo>
                  <a:lnTo>
                    <a:pt x="113" y="255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7" name="Freeform 167"/>
            <p:cNvSpPr>
              <a:spLocks/>
            </p:cNvSpPr>
            <p:nvPr/>
          </p:nvSpPr>
          <p:spPr bwMode="ltGray">
            <a:xfrm>
              <a:off x="4468" y="2674"/>
              <a:ext cx="280" cy="94"/>
            </a:xfrm>
            <a:custGeom>
              <a:avLst/>
              <a:gdLst>
                <a:gd name="T0" fmla="*/ 0 w 841"/>
                <a:gd name="T1" fmla="*/ 0 h 281"/>
                <a:gd name="T2" fmla="*/ 0 w 841"/>
                <a:gd name="T3" fmla="*/ 0 h 281"/>
                <a:gd name="T4" fmla="*/ 0 w 841"/>
                <a:gd name="T5" fmla="*/ 0 h 281"/>
                <a:gd name="T6" fmla="*/ 0 w 841"/>
                <a:gd name="T7" fmla="*/ 0 h 281"/>
                <a:gd name="T8" fmla="*/ 0 w 841"/>
                <a:gd name="T9" fmla="*/ 0 h 281"/>
                <a:gd name="T10" fmla="*/ 0 w 841"/>
                <a:gd name="T11" fmla="*/ 0 h 281"/>
                <a:gd name="T12" fmla="*/ 0 w 841"/>
                <a:gd name="T13" fmla="*/ 0 h 281"/>
                <a:gd name="T14" fmla="*/ 0 w 841"/>
                <a:gd name="T15" fmla="*/ 0 h 281"/>
                <a:gd name="T16" fmla="*/ 0 w 841"/>
                <a:gd name="T17" fmla="*/ 0 h 281"/>
                <a:gd name="T18" fmla="*/ 0 w 841"/>
                <a:gd name="T19" fmla="*/ 0 h 281"/>
                <a:gd name="T20" fmla="*/ 0 w 841"/>
                <a:gd name="T21" fmla="*/ 0 h 281"/>
                <a:gd name="T22" fmla="*/ 0 w 841"/>
                <a:gd name="T23" fmla="*/ 0 h 281"/>
                <a:gd name="T24" fmla="*/ 0 w 841"/>
                <a:gd name="T25" fmla="*/ 0 h 281"/>
                <a:gd name="T26" fmla="*/ 0 w 841"/>
                <a:gd name="T27" fmla="*/ 0 h 281"/>
                <a:gd name="T28" fmla="*/ 0 w 841"/>
                <a:gd name="T29" fmla="*/ 0 h 281"/>
                <a:gd name="T30" fmla="*/ 0 w 841"/>
                <a:gd name="T31" fmla="*/ 0 h 281"/>
                <a:gd name="T32" fmla="*/ 0 w 841"/>
                <a:gd name="T33" fmla="*/ 0 h 281"/>
                <a:gd name="T34" fmla="*/ 0 w 841"/>
                <a:gd name="T35" fmla="*/ 0 h 281"/>
                <a:gd name="T36" fmla="*/ 0 w 841"/>
                <a:gd name="T37" fmla="*/ 0 h 281"/>
                <a:gd name="T38" fmla="*/ 0 w 841"/>
                <a:gd name="T39" fmla="*/ 0 h 281"/>
                <a:gd name="T40" fmla="*/ 0 w 841"/>
                <a:gd name="T41" fmla="*/ 0 h 281"/>
                <a:gd name="T42" fmla="*/ 0 w 841"/>
                <a:gd name="T43" fmla="*/ 0 h 281"/>
                <a:gd name="T44" fmla="*/ 0 w 841"/>
                <a:gd name="T45" fmla="*/ 0 h 281"/>
                <a:gd name="T46" fmla="*/ 0 w 841"/>
                <a:gd name="T47" fmla="*/ 0 h 281"/>
                <a:gd name="T48" fmla="*/ 0 w 841"/>
                <a:gd name="T49" fmla="*/ 0 h 281"/>
                <a:gd name="T50" fmla="*/ 0 w 841"/>
                <a:gd name="T51" fmla="*/ 0 h 281"/>
                <a:gd name="T52" fmla="*/ 0 w 841"/>
                <a:gd name="T53" fmla="*/ 0 h 281"/>
                <a:gd name="T54" fmla="*/ 0 w 841"/>
                <a:gd name="T55" fmla="*/ 0 h 281"/>
                <a:gd name="T56" fmla="*/ 0 w 841"/>
                <a:gd name="T57" fmla="*/ 0 h 281"/>
                <a:gd name="T58" fmla="*/ 0 w 841"/>
                <a:gd name="T59" fmla="*/ 0 h 281"/>
                <a:gd name="T60" fmla="*/ 0 w 841"/>
                <a:gd name="T61" fmla="*/ 0 h 281"/>
                <a:gd name="T62" fmla="*/ 0 w 841"/>
                <a:gd name="T63" fmla="*/ 0 h 281"/>
                <a:gd name="T64" fmla="*/ 0 w 841"/>
                <a:gd name="T65" fmla="*/ 0 h 281"/>
                <a:gd name="T66" fmla="*/ 0 w 841"/>
                <a:gd name="T67" fmla="*/ 0 h 28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841"/>
                <a:gd name="T103" fmla="*/ 0 h 281"/>
                <a:gd name="T104" fmla="*/ 841 w 841"/>
                <a:gd name="T105" fmla="*/ 281 h 281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841" h="281">
                  <a:moveTo>
                    <a:pt x="688" y="264"/>
                  </a:moveTo>
                  <a:lnTo>
                    <a:pt x="787" y="264"/>
                  </a:lnTo>
                  <a:lnTo>
                    <a:pt x="820" y="255"/>
                  </a:lnTo>
                  <a:lnTo>
                    <a:pt x="841" y="231"/>
                  </a:lnTo>
                  <a:lnTo>
                    <a:pt x="841" y="206"/>
                  </a:lnTo>
                  <a:lnTo>
                    <a:pt x="810" y="216"/>
                  </a:lnTo>
                  <a:lnTo>
                    <a:pt x="743" y="206"/>
                  </a:lnTo>
                  <a:lnTo>
                    <a:pt x="710" y="241"/>
                  </a:lnTo>
                  <a:lnTo>
                    <a:pt x="688" y="216"/>
                  </a:lnTo>
                  <a:lnTo>
                    <a:pt x="688" y="206"/>
                  </a:lnTo>
                  <a:lnTo>
                    <a:pt x="677" y="216"/>
                  </a:lnTo>
                  <a:lnTo>
                    <a:pt x="586" y="232"/>
                  </a:lnTo>
                  <a:lnTo>
                    <a:pt x="478" y="216"/>
                  </a:lnTo>
                  <a:lnTo>
                    <a:pt x="437" y="165"/>
                  </a:lnTo>
                  <a:lnTo>
                    <a:pt x="343" y="143"/>
                  </a:lnTo>
                  <a:lnTo>
                    <a:pt x="211" y="101"/>
                  </a:lnTo>
                  <a:lnTo>
                    <a:pt x="146" y="101"/>
                  </a:lnTo>
                  <a:lnTo>
                    <a:pt x="121" y="25"/>
                  </a:lnTo>
                  <a:lnTo>
                    <a:pt x="99" y="0"/>
                  </a:lnTo>
                  <a:lnTo>
                    <a:pt x="90" y="0"/>
                  </a:lnTo>
                  <a:lnTo>
                    <a:pt x="56" y="60"/>
                  </a:lnTo>
                  <a:lnTo>
                    <a:pt x="12" y="101"/>
                  </a:lnTo>
                  <a:lnTo>
                    <a:pt x="0" y="143"/>
                  </a:lnTo>
                  <a:lnTo>
                    <a:pt x="12" y="153"/>
                  </a:lnTo>
                  <a:lnTo>
                    <a:pt x="77" y="180"/>
                  </a:lnTo>
                  <a:lnTo>
                    <a:pt x="165" y="206"/>
                  </a:lnTo>
                  <a:lnTo>
                    <a:pt x="242" y="216"/>
                  </a:lnTo>
                  <a:lnTo>
                    <a:pt x="320" y="255"/>
                  </a:lnTo>
                  <a:lnTo>
                    <a:pt x="423" y="264"/>
                  </a:lnTo>
                  <a:lnTo>
                    <a:pt x="509" y="255"/>
                  </a:lnTo>
                  <a:lnTo>
                    <a:pt x="576" y="281"/>
                  </a:lnTo>
                  <a:lnTo>
                    <a:pt x="643" y="255"/>
                  </a:lnTo>
                  <a:lnTo>
                    <a:pt x="668" y="255"/>
                  </a:lnTo>
                  <a:lnTo>
                    <a:pt x="688" y="264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8" name="Freeform 168"/>
            <p:cNvSpPr>
              <a:spLocks/>
            </p:cNvSpPr>
            <p:nvPr/>
          </p:nvSpPr>
          <p:spPr bwMode="ltGray">
            <a:xfrm>
              <a:off x="4811" y="2591"/>
              <a:ext cx="372" cy="189"/>
            </a:xfrm>
            <a:custGeom>
              <a:avLst/>
              <a:gdLst>
                <a:gd name="T0" fmla="*/ 0 w 1117"/>
                <a:gd name="T1" fmla="*/ 0 h 568"/>
                <a:gd name="T2" fmla="*/ 0 w 1117"/>
                <a:gd name="T3" fmla="*/ 0 h 568"/>
                <a:gd name="T4" fmla="*/ 0 w 1117"/>
                <a:gd name="T5" fmla="*/ 0 h 568"/>
                <a:gd name="T6" fmla="*/ 0 w 1117"/>
                <a:gd name="T7" fmla="*/ 0 h 568"/>
                <a:gd name="T8" fmla="*/ 0 w 1117"/>
                <a:gd name="T9" fmla="*/ 0 h 568"/>
                <a:gd name="T10" fmla="*/ 0 w 1117"/>
                <a:gd name="T11" fmla="*/ 0 h 568"/>
                <a:gd name="T12" fmla="*/ 0 w 1117"/>
                <a:gd name="T13" fmla="*/ 0 h 568"/>
                <a:gd name="T14" fmla="*/ 0 w 1117"/>
                <a:gd name="T15" fmla="*/ 0 h 568"/>
                <a:gd name="T16" fmla="*/ 0 w 1117"/>
                <a:gd name="T17" fmla="*/ 0 h 568"/>
                <a:gd name="T18" fmla="*/ 0 w 1117"/>
                <a:gd name="T19" fmla="*/ 0 h 568"/>
                <a:gd name="T20" fmla="*/ 0 w 1117"/>
                <a:gd name="T21" fmla="*/ 0 h 568"/>
                <a:gd name="T22" fmla="*/ 0 w 1117"/>
                <a:gd name="T23" fmla="*/ 0 h 568"/>
                <a:gd name="T24" fmla="*/ 0 w 1117"/>
                <a:gd name="T25" fmla="*/ 0 h 568"/>
                <a:gd name="T26" fmla="*/ 0 w 1117"/>
                <a:gd name="T27" fmla="*/ 0 h 568"/>
                <a:gd name="T28" fmla="*/ 0 w 1117"/>
                <a:gd name="T29" fmla="*/ 0 h 568"/>
                <a:gd name="T30" fmla="*/ 0 w 1117"/>
                <a:gd name="T31" fmla="*/ 0 h 568"/>
                <a:gd name="T32" fmla="*/ 0 w 1117"/>
                <a:gd name="T33" fmla="*/ 0 h 568"/>
                <a:gd name="T34" fmla="*/ 0 w 1117"/>
                <a:gd name="T35" fmla="*/ 0 h 568"/>
                <a:gd name="T36" fmla="*/ 0 w 1117"/>
                <a:gd name="T37" fmla="*/ 0 h 568"/>
                <a:gd name="T38" fmla="*/ 0 w 1117"/>
                <a:gd name="T39" fmla="*/ 0 h 568"/>
                <a:gd name="T40" fmla="*/ 0 w 1117"/>
                <a:gd name="T41" fmla="*/ 0 h 568"/>
                <a:gd name="T42" fmla="*/ 0 w 1117"/>
                <a:gd name="T43" fmla="*/ 0 h 568"/>
                <a:gd name="T44" fmla="*/ 0 w 1117"/>
                <a:gd name="T45" fmla="*/ 0 h 568"/>
                <a:gd name="T46" fmla="*/ 0 w 1117"/>
                <a:gd name="T47" fmla="*/ 0 h 568"/>
                <a:gd name="T48" fmla="*/ 0 w 1117"/>
                <a:gd name="T49" fmla="*/ 0 h 568"/>
                <a:gd name="T50" fmla="*/ 0 w 1117"/>
                <a:gd name="T51" fmla="*/ 0 h 568"/>
                <a:gd name="T52" fmla="*/ 0 w 1117"/>
                <a:gd name="T53" fmla="*/ 0 h 568"/>
                <a:gd name="T54" fmla="*/ 0 w 1117"/>
                <a:gd name="T55" fmla="*/ 0 h 568"/>
                <a:gd name="T56" fmla="*/ 0 w 1117"/>
                <a:gd name="T57" fmla="*/ 0 h 568"/>
                <a:gd name="T58" fmla="*/ 0 w 1117"/>
                <a:gd name="T59" fmla="*/ 0 h 568"/>
                <a:gd name="T60" fmla="*/ 0 w 1117"/>
                <a:gd name="T61" fmla="*/ 0 h 568"/>
                <a:gd name="T62" fmla="*/ 0 w 1117"/>
                <a:gd name="T63" fmla="*/ 0 h 568"/>
                <a:gd name="T64" fmla="*/ 0 w 1117"/>
                <a:gd name="T65" fmla="*/ 0 h 568"/>
                <a:gd name="T66" fmla="*/ 0 w 1117"/>
                <a:gd name="T67" fmla="*/ 0 h 568"/>
                <a:gd name="T68" fmla="*/ 0 w 1117"/>
                <a:gd name="T69" fmla="*/ 0 h 568"/>
                <a:gd name="T70" fmla="*/ 0 w 1117"/>
                <a:gd name="T71" fmla="*/ 0 h 568"/>
                <a:gd name="T72" fmla="*/ 0 w 1117"/>
                <a:gd name="T73" fmla="*/ 0 h 568"/>
                <a:gd name="T74" fmla="*/ 0 w 1117"/>
                <a:gd name="T75" fmla="*/ 0 h 568"/>
                <a:gd name="T76" fmla="*/ 0 w 1117"/>
                <a:gd name="T77" fmla="*/ 0 h 568"/>
                <a:gd name="T78" fmla="*/ 0 w 1117"/>
                <a:gd name="T79" fmla="*/ 0 h 568"/>
                <a:gd name="T80" fmla="*/ 0 w 1117"/>
                <a:gd name="T81" fmla="*/ 0 h 568"/>
                <a:gd name="T82" fmla="*/ 0 w 1117"/>
                <a:gd name="T83" fmla="*/ 0 h 568"/>
                <a:gd name="T84" fmla="*/ 0 w 1117"/>
                <a:gd name="T85" fmla="*/ 0 h 568"/>
                <a:gd name="T86" fmla="*/ 0 w 1117"/>
                <a:gd name="T87" fmla="*/ 0 h 568"/>
                <a:gd name="T88" fmla="*/ 0 w 1117"/>
                <a:gd name="T89" fmla="*/ 0 h 568"/>
                <a:gd name="T90" fmla="*/ 0 w 1117"/>
                <a:gd name="T91" fmla="*/ 0 h 5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17"/>
                <a:gd name="T139" fmla="*/ 0 h 568"/>
                <a:gd name="T140" fmla="*/ 1117 w 1117"/>
                <a:gd name="T141" fmla="*/ 568 h 5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17" h="568">
                  <a:moveTo>
                    <a:pt x="0" y="87"/>
                  </a:moveTo>
                  <a:lnTo>
                    <a:pt x="44" y="66"/>
                  </a:lnTo>
                  <a:lnTo>
                    <a:pt x="147" y="66"/>
                  </a:lnTo>
                  <a:lnTo>
                    <a:pt x="212" y="50"/>
                  </a:lnTo>
                  <a:lnTo>
                    <a:pt x="259" y="0"/>
                  </a:lnTo>
                  <a:lnTo>
                    <a:pt x="360" y="14"/>
                  </a:lnTo>
                  <a:lnTo>
                    <a:pt x="379" y="59"/>
                  </a:lnTo>
                  <a:lnTo>
                    <a:pt x="394" y="59"/>
                  </a:lnTo>
                  <a:lnTo>
                    <a:pt x="420" y="28"/>
                  </a:lnTo>
                  <a:lnTo>
                    <a:pt x="484" y="14"/>
                  </a:lnTo>
                  <a:lnTo>
                    <a:pt x="689" y="137"/>
                  </a:lnTo>
                  <a:lnTo>
                    <a:pt x="695" y="144"/>
                  </a:lnTo>
                  <a:lnTo>
                    <a:pt x="781" y="169"/>
                  </a:lnTo>
                  <a:lnTo>
                    <a:pt x="892" y="240"/>
                  </a:lnTo>
                  <a:lnTo>
                    <a:pt x="899" y="303"/>
                  </a:lnTo>
                  <a:lnTo>
                    <a:pt x="961" y="345"/>
                  </a:lnTo>
                  <a:lnTo>
                    <a:pt x="1000" y="362"/>
                  </a:lnTo>
                  <a:lnTo>
                    <a:pt x="1039" y="419"/>
                  </a:lnTo>
                  <a:lnTo>
                    <a:pt x="1047" y="492"/>
                  </a:lnTo>
                  <a:lnTo>
                    <a:pt x="1110" y="523"/>
                  </a:lnTo>
                  <a:lnTo>
                    <a:pt x="1117" y="554"/>
                  </a:lnTo>
                  <a:lnTo>
                    <a:pt x="1085" y="568"/>
                  </a:lnTo>
                  <a:lnTo>
                    <a:pt x="1016" y="552"/>
                  </a:lnTo>
                  <a:lnTo>
                    <a:pt x="935" y="474"/>
                  </a:lnTo>
                  <a:lnTo>
                    <a:pt x="913" y="465"/>
                  </a:lnTo>
                  <a:lnTo>
                    <a:pt x="881" y="465"/>
                  </a:lnTo>
                  <a:lnTo>
                    <a:pt x="852" y="504"/>
                  </a:lnTo>
                  <a:lnTo>
                    <a:pt x="814" y="530"/>
                  </a:lnTo>
                  <a:lnTo>
                    <a:pt x="660" y="492"/>
                  </a:lnTo>
                  <a:lnTo>
                    <a:pt x="630" y="460"/>
                  </a:lnTo>
                  <a:lnTo>
                    <a:pt x="585" y="483"/>
                  </a:lnTo>
                  <a:lnTo>
                    <a:pt x="562" y="455"/>
                  </a:lnTo>
                  <a:lnTo>
                    <a:pt x="576" y="422"/>
                  </a:lnTo>
                  <a:lnTo>
                    <a:pt x="562" y="330"/>
                  </a:lnTo>
                  <a:lnTo>
                    <a:pt x="490" y="256"/>
                  </a:lnTo>
                  <a:lnTo>
                    <a:pt x="375" y="186"/>
                  </a:lnTo>
                  <a:lnTo>
                    <a:pt x="316" y="223"/>
                  </a:lnTo>
                  <a:lnTo>
                    <a:pt x="306" y="223"/>
                  </a:lnTo>
                  <a:lnTo>
                    <a:pt x="277" y="209"/>
                  </a:lnTo>
                  <a:lnTo>
                    <a:pt x="245" y="176"/>
                  </a:lnTo>
                  <a:lnTo>
                    <a:pt x="226" y="197"/>
                  </a:lnTo>
                  <a:lnTo>
                    <a:pt x="207" y="197"/>
                  </a:lnTo>
                  <a:lnTo>
                    <a:pt x="69" y="167"/>
                  </a:lnTo>
                  <a:lnTo>
                    <a:pt x="81" y="122"/>
                  </a:lnTo>
                  <a:lnTo>
                    <a:pt x="16" y="113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9" name="Freeform 169"/>
            <p:cNvSpPr>
              <a:spLocks/>
            </p:cNvSpPr>
            <p:nvPr/>
          </p:nvSpPr>
          <p:spPr bwMode="ltGray">
            <a:xfrm>
              <a:off x="5318" y="3425"/>
              <a:ext cx="158" cy="166"/>
            </a:xfrm>
            <a:custGeom>
              <a:avLst/>
              <a:gdLst>
                <a:gd name="T0" fmla="*/ 0 w 475"/>
                <a:gd name="T1" fmla="*/ 0 h 498"/>
                <a:gd name="T2" fmla="*/ 0 w 475"/>
                <a:gd name="T3" fmla="*/ 0 h 498"/>
                <a:gd name="T4" fmla="*/ 0 w 475"/>
                <a:gd name="T5" fmla="*/ 0 h 498"/>
                <a:gd name="T6" fmla="*/ 0 w 475"/>
                <a:gd name="T7" fmla="*/ 0 h 498"/>
                <a:gd name="T8" fmla="*/ 0 w 475"/>
                <a:gd name="T9" fmla="*/ 0 h 498"/>
                <a:gd name="T10" fmla="*/ 0 w 475"/>
                <a:gd name="T11" fmla="*/ 0 h 498"/>
                <a:gd name="T12" fmla="*/ 0 w 475"/>
                <a:gd name="T13" fmla="*/ 0 h 498"/>
                <a:gd name="T14" fmla="*/ 0 w 475"/>
                <a:gd name="T15" fmla="*/ 0 h 498"/>
                <a:gd name="T16" fmla="*/ 0 w 475"/>
                <a:gd name="T17" fmla="*/ 0 h 498"/>
                <a:gd name="T18" fmla="*/ 0 w 475"/>
                <a:gd name="T19" fmla="*/ 0 h 498"/>
                <a:gd name="T20" fmla="*/ 0 w 475"/>
                <a:gd name="T21" fmla="*/ 0 h 498"/>
                <a:gd name="T22" fmla="*/ 0 w 475"/>
                <a:gd name="T23" fmla="*/ 0 h 498"/>
                <a:gd name="T24" fmla="*/ 0 w 475"/>
                <a:gd name="T25" fmla="*/ 0 h 498"/>
                <a:gd name="T26" fmla="*/ 0 w 475"/>
                <a:gd name="T27" fmla="*/ 0 h 498"/>
                <a:gd name="T28" fmla="*/ 0 w 475"/>
                <a:gd name="T29" fmla="*/ 0 h 498"/>
                <a:gd name="T30" fmla="*/ 0 w 475"/>
                <a:gd name="T31" fmla="*/ 0 h 498"/>
                <a:gd name="T32" fmla="*/ 0 w 475"/>
                <a:gd name="T33" fmla="*/ 0 h 498"/>
                <a:gd name="T34" fmla="*/ 0 w 475"/>
                <a:gd name="T35" fmla="*/ 0 h 498"/>
                <a:gd name="T36" fmla="*/ 0 w 475"/>
                <a:gd name="T37" fmla="*/ 0 h 498"/>
                <a:gd name="T38" fmla="*/ 0 w 475"/>
                <a:gd name="T39" fmla="*/ 0 h 498"/>
                <a:gd name="T40" fmla="*/ 0 w 475"/>
                <a:gd name="T41" fmla="*/ 0 h 498"/>
                <a:gd name="T42" fmla="*/ 0 w 475"/>
                <a:gd name="T43" fmla="*/ 0 h 498"/>
                <a:gd name="T44" fmla="*/ 0 w 475"/>
                <a:gd name="T45" fmla="*/ 0 h 498"/>
                <a:gd name="T46" fmla="*/ 0 w 475"/>
                <a:gd name="T47" fmla="*/ 0 h 498"/>
                <a:gd name="T48" fmla="*/ 0 w 475"/>
                <a:gd name="T49" fmla="*/ 0 h 49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75"/>
                <a:gd name="T76" fmla="*/ 0 h 498"/>
                <a:gd name="T77" fmla="*/ 475 w 475"/>
                <a:gd name="T78" fmla="*/ 498 h 49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75" h="498">
                  <a:moveTo>
                    <a:pt x="0" y="460"/>
                  </a:moveTo>
                  <a:lnTo>
                    <a:pt x="37" y="498"/>
                  </a:lnTo>
                  <a:lnTo>
                    <a:pt x="127" y="476"/>
                  </a:lnTo>
                  <a:lnTo>
                    <a:pt x="192" y="425"/>
                  </a:lnTo>
                  <a:lnTo>
                    <a:pt x="213" y="406"/>
                  </a:lnTo>
                  <a:lnTo>
                    <a:pt x="259" y="340"/>
                  </a:lnTo>
                  <a:lnTo>
                    <a:pt x="355" y="261"/>
                  </a:lnTo>
                  <a:lnTo>
                    <a:pt x="438" y="242"/>
                  </a:lnTo>
                  <a:lnTo>
                    <a:pt x="475" y="223"/>
                  </a:lnTo>
                  <a:lnTo>
                    <a:pt x="469" y="171"/>
                  </a:lnTo>
                  <a:lnTo>
                    <a:pt x="459" y="144"/>
                  </a:lnTo>
                  <a:lnTo>
                    <a:pt x="448" y="134"/>
                  </a:lnTo>
                  <a:lnTo>
                    <a:pt x="448" y="120"/>
                  </a:lnTo>
                  <a:lnTo>
                    <a:pt x="435" y="96"/>
                  </a:lnTo>
                  <a:lnTo>
                    <a:pt x="420" y="84"/>
                  </a:lnTo>
                  <a:lnTo>
                    <a:pt x="435" y="36"/>
                  </a:lnTo>
                  <a:lnTo>
                    <a:pt x="394" y="0"/>
                  </a:lnTo>
                  <a:lnTo>
                    <a:pt x="368" y="0"/>
                  </a:lnTo>
                  <a:lnTo>
                    <a:pt x="303" y="47"/>
                  </a:lnTo>
                  <a:lnTo>
                    <a:pt x="291" y="61"/>
                  </a:lnTo>
                  <a:lnTo>
                    <a:pt x="270" y="134"/>
                  </a:lnTo>
                  <a:lnTo>
                    <a:pt x="171" y="233"/>
                  </a:lnTo>
                  <a:lnTo>
                    <a:pt x="91" y="279"/>
                  </a:lnTo>
                  <a:lnTo>
                    <a:pt x="47" y="327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0" name="Freeform 170"/>
            <p:cNvSpPr>
              <a:spLocks/>
            </p:cNvSpPr>
            <p:nvPr/>
          </p:nvSpPr>
          <p:spPr bwMode="ltGray">
            <a:xfrm>
              <a:off x="4765" y="2344"/>
              <a:ext cx="13" cy="16"/>
            </a:xfrm>
            <a:custGeom>
              <a:avLst/>
              <a:gdLst>
                <a:gd name="T0" fmla="*/ 0 w 37"/>
                <a:gd name="T1" fmla="*/ 0 h 49"/>
                <a:gd name="T2" fmla="*/ 0 w 37"/>
                <a:gd name="T3" fmla="*/ 0 h 49"/>
                <a:gd name="T4" fmla="*/ 0 w 37"/>
                <a:gd name="T5" fmla="*/ 0 h 49"/>
                <a:gd name="T6" fmla="*/ 0 w 37"/>
                <a:gd name="T7" fmla="*/ 0 h 49"/>
                <a:gd name="T8" fmla="*/ 0 w 37"/>
                <a:gd name="T9" fmla="*/ 0 h 49"/>
                <a:gd name="T10" fmla="*/ 0 w 37"/>
                <a:gd name="T11" fmla="*/ 0 h 49"/>
                <a:gd name="T12" fmla="*/ 0 w 37"/>
                <a:gd name="T13" fmla="*/ 0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49"/>
                <a:gd name="T23" fmla="*/ 37 w 37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49">
                  <a:moveTo>
                    <a:pt x="23" y="0"/>
                  </a:moveTo>
                  <a:lnTo>
                    <a:pt x="37" y="18"/>
                  </a:lnTo>
                  <a:lnTo>
                    <a:pt x="37" y="28"/>
                  </a:lnTo>
                  <a:lnTo>
                    <a:pt x="27" y="49"/>
                  </a:lnTo>
                  <a:lnTo>
                    <a:pt x="23" y="44"/>
                  </a:lnTo>
                  <a:lnTo>
                    <a:pt x="0" y="16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1" name="Freeform 171"/>
            <p:cNvSpPr>
              <a:spLocks/>
            </p:cNvSpPr>
            <p:nvPr/>
          </p:nvSpPr>
          <p:spPr bwMode="ltGray">
            <a:xfrm>
              <a:off x="4739" y="2364"/>
              <a:ext cx="12" cy="21"/>
            </a:xfrm>
            <a:custGeom>
              <a:avLst/>
              <a:gdLst>
                <a:gd name="T0" fmla="*/ 0 w 34"/>
                <a:gd name="T1" fmla="*/ 0 h 64"/>
                <a:gd name="T2" fmla="*/ 0 w 34"/>
                <a:gd name="T3" fmla="*/ 0 h 64"/>
                <a:gd name="T4" fmla="*/ 0 w 34"/>
                <a:gd name="T5" fmla="*/ 0 h 64"/>
                <a:gd name="T6" fmla="*/ 0 w 34"/>
                <a:gd name="T7" fmla="*/ 0 h 64"/>
                <a:gd name="T8" fmla="*/ 0 w 34"/>
                <a:gd name="T9" fmla="*/ 0 h 64"/>
                <a:gd name="T10" fmla="*/ 0 w 34"/>
                <a:gd name="T11" fmla="*/ 0 h 64"/>
                <a:gd name="T12" fmla="*/ 0 w 34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64"/>
                <a:gd name="T23" fmla="*/ 34 w 34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64">
                  <a:moveTo>
                    <a:pt x="34" y="0"/>
                  </a:moveTo>
                  <a:lnTo>
                    <a:pt x="22" y="15"/>
                  </a:lnTo>
                  <a:lnTo>
                    <a:pt x="0" y="48"/>
                  </a:lnTo>
                  <a:lnTo>
                    <a:pt x="0" y="64"/>
                  </a:lnTo>
                  <a:lnTo>
                    <a:pt x="18" y="48"/>
                  </a:lnTo>
                  <a:lnTo>
                    <a:pt x="34" y="20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2" name="Freeform 172"/>
            <p:cNvSpPr>
              <a:spLocks/>
            </p:cNvSpPr>
            <p:nvPr/>
          </p:nvSpPr>
          <p:spPr bwMode="ltGray">
            <a:xfrm>
              <a:off x="4757" y="2374"/>
              <a:ext cx="8" cy="12"/>
            </a:xfrm>
            <a:custGeom>
              <a:avLst/>
              <a:gdLst>
                <a:gd name="T0" fmla="*/ 0 w 25"/>
                <a:gd name="T1" fmla="*/ 0 h 37"/>
                <a:gd name="T2" fmla="*/ 0 w 25"/>
                <a:gd name="T3" fmla="*/ 0 h 37"/>
                <a:gd name="T4" fmla="*/ 0 w 25"/>
                <a:gd name="T5" fmla="*/ 0 h 37"/>
                <a:gd name="T6" fmla="*/ 0 w 25"/>
                <a:gd name="T7" fmla="*/ 0 h 37"/>
                <a:gd name="T8" fmla="*/ 0 w 25"/>
                <a:gd name="T9" fmla="*/ 0 h 37"/>
                <a:gd name="T10" fmla="*/ 0 w 25"/>
                <a:gd name="T11" fmla="*/ 0 h 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"/>
                <a:gd name="T19" fmla="*/ 0 h 37"/>
                <a:gd name="T20" fmla="*/ 25 w 25"/>
                <a:gd name="T21" fmla="*/ 37 h 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" h="37">
                  <a:moveTo>
                    <a:pt x="25" y="0"/>
                  </a:moveTo>
                  <a:lnTo>
                    <a:pt x="9" y="7"/>
                  </a:lnTo>
                  <a:lnTo>
                    <a:pt x="0" y="33"/>
                  </a:lnTo>
                  <a:lnTo>
                    <a:pt x="18" y="37"/>
                  </a:lnTo>
                  <a:lnTo>
                    <a:pt x="25" y="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C0C0C0">
                <a:alpha val="52156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3" name="Rectangle 173"/>
            <p:cNvSpPr>
              <a:spLocks noChangeArrowheads="1"/>
            </p:cNvSpPr>
            <p:nvPr/>
          </p:nvSpPr>
          <p:spPr bwMode="ltGray">
            <a:xfrm>
              <a:off x="868" y="756"/>
              <a:ext cx="1" cy="203"/>
            </a:xfrm>
            <a:prstGeom prst="rect">
              <a:avLst/>
            </a:prstGeom>
            <a:solidFill>
              <a:srgbClr val="C0C0C0">
                <a:alpha val="5215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GB" altLang="ru-RU" sz="2400">
                <a:solidFill>
                  <a:schemeClr val="bg1"/>
                </a:solidFill>
                <a:latin typeface="RotisSansSerif"/>
                <a:cs typeface="Arial" pitchFamily="34" charset="0"/>
              </a:endParaRPr>
            </a:p>
          </p:txBody>
        </p:sp>
      </p:grpSp>
      <p:sp>
        <p:nvSpPr>
          <p:cNvPr id="174" name="Rectangle 181"/>
          <p:cNvSpPr>
            <a:spLocks noChangeArrowheads="1"/>
          </p:cNvSpPr>
          <p:nvPr/>
        </p:nvSpPr>
        <p:spPr bwMode="auto">
          <a:xfrm>
            <a:off x="3851275" y="4220840"/>
            <a:ext cx="18732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</a:t>
            </a:r>
          </a:p>
        </p:txBody>
      </p:sp>
      <p:sp>
        <p:nvSpPr>
          <p:cNvPr id="175" name="Rectangle 182"/>
          <p:cNvSpPr>
            <a:spLocks noChangeArrowheads="1"/>
          </p:cNvSpPr>
          <p:nvPr/>
        </p:nvSpPr>
        <p:spPr bwMode="auto">
          <a:xfrm>
            <a:off x="5867400" y="3789040"/>
            <a:ext cx="1728788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Arial" charset="0"/>
              </a:rPr>
              <a:t> </a:t>
            </a:r>
          </a:p>
        </p:txBody>
      </p:sp>
      <p:sp>
        <p:nvSpPr>
          <p:cNvPr id="176" name="Прямоугольник 175"/>
          <p:cNvSpPr/>
          <p:nvPr/>
        </p:nvSpPr>
        <p:spPr>
          <a:xfrm>
            <a:off x="899592" y="4293096"/>
            <a:ext cx="7488832" cy="1015663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b="1" dirty="0">
                <a:cs typeface="Arial" pitchFamily="34" charset="0"/>
              </a:rPr>
              <a:t>В Европейском Союзе: 60% (около 260 </a:t>
            </a:r>
            <a:r>
              <a:rPr lang="ru-RU" altLang="ru-RU" sz="2000" b="1" dirty="0" err="1">
                <a:cs typeface="Arial" pitchFamily="34" charset="0"/>
              </a:rPr>
              <a:t>млн</a:t>
            </a:r>
            <a:r>
              <a:rPr lang="ru-RU" altLang="ru-RU" sz="2000" b="1" dirty="0">
                <a:cs typeface="Arial" pitchFamily="34" charset="0"/>
              </a:rPr>
              <a:t>) взрослого населения и более 20% (12 </a:t>
            </a:r>
            <a:r>
              <a:rPr lang="ru-RU" altLang="ru-RU" sz="2000" b="1" dirty="0" err="1">
                <a:cs typeface="Arial" pitchFamily="34" charset="0"/>
              </a:rPr>
              <a:t>млн</a:t>
            </a:r>
            <a:r>
              <a:rPr lang="ru-RU" altLang="ru-RU" sz="2000" b="1" dirty="0">
                <a:cs typeface="Arial" pitchFamily="34" charset="0"/>
              </a:rPr>
              <a:t>) детей школьного возраста имеют избыточный вес или ожирение</a:t>
            </a:r>
          </a:p>
        </p:txBody>
      </p:sp>
      <p:sp>
        <p:nvSpPr>
          <p:cNvPr id="177" name="Овальная выноска 176"/>
          <p:cNvSpPr/>
          <p:nvPr/>
        </p:nvSpPr>
        <p:spPr bwMode="auto">
          <a:xfrm>
            <a:off x="251520" y="1700808"/>
            <a:ext cx="2952328" cy="1152128"/>
          </a:xfrm>
          <a:prstGeom prst="wedgeEllipseCallou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&gt;2,7</a:t>
            </a:r>
            <a:r>
              <a:rPr lang="ru-RU" sz="2800" b="1" dirty="0">
                <a:solidFill>
                  <a:srgbClr val="FF0000"/>
                </a:solidFill>
                <a:latin typeface="Comic Sans MS" pitchFamily="66" charset="0"/>
              </a:rPr>
              <a:t> млрд</a:t>
            </a:r>
            <a:r>
              <a:rPr lang="en-US" sz="28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8" name="Овальная выноска 177"/>
          <p:cNvSpPr/>
          <p:nvPr/>
        </p:nvSpPr>
        <p:spPr bwMode="auto">
          <a:xfrm>
            <a:off x="5508104" y="1556792"/>
            <a:ext cx="3024336" cy="1152128"/>
          </a:xfrm>
          <a:prstGeom prst="wedgeEllipseCallout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2800" b="1" dirty="0">
                <a:solidFill>
                  <a:schemeClr val="tx1"/>
                </a:solidFill>
                <a:latin typeface="Comic Sans MS" pitchFamily="66" charset="0"/>
              </a:rPr>
              <a:t>700</a:t>
            </a:r>
            <a:r>
              <a:rPr lang="ru-RU" sz="2800" b="1" dirty="0">
                <a:solidFill>
                  <a:schemeClr val="tx1"/>
                </a:solidFill>
                <a:latin typeface="Comic Sans MS" pitchFamily="66" charset="0"/>
              </a:rPr>
              <a:t> млн</a:t>
            </a:r>
          </a:p>
        </p:txBody>
      </p:sp>
      <p:sp>
        <p:nvSpPr>
          <p:cNvPr id="179" name="Прямоугольник 178"/>
          <p:cNvSpPr/>
          <p:nvPr/>
        </p:nvSpPr>
        <p:spPr>
          <a:xfrm>
            <a:off x="0" y="1196752"/>
            <a:ext cx="3905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ИЗБЫТОЧНЫЙ ВЕС: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ИМТ 25 - 29 </a:t>
            </a:r>
          </a:p>
        </p:txBody>
      </p:sp>
      <p:sp>
        <p:nvSpPr>
          <p:cNvPr id="180" name="Text Box 189"/>
          <p:cNvSpPr txBox="1">
            <a:spLocks noChangeArrowheads="1"/>
          </p:cNvSpPr>
          <p:nvPr/>
        </p:nvSpPr>
        <p:spPr bwMode="auto">
          <a:xfrm>
            <a:off x="5724525" y="1125538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ОЖИРЕНИЕ: ИМТ </a:t>
            </a: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&gt;30</a:t>
            </a:r>
            <a:endParaRPr lang="ru-RU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pic>
        <p:nvPicPr>
          <p:cNvPr id="18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510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1143000"/>
          </a:xfrm>
        </p:spPr>
        <p:txBody>
          <a:bodyPr/>
          <a:lstStyle/>
          <a:p>
            <a:r>
              <a:rPr lang="ru-RU" altLang="ru-RU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Эпидемиология ожирения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84784"/>
            <a:ext cx="9144000" cy="5992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прогнозам ВОЗ к 2025 г  от ожирения будут страдать 40% мужчин и 50 % женщин</a:t>
            </a:r>
          </a:p>
          <a:p>
            <a:pPr>
              <a:lnSpc>
                <a:spcPct val="90000"/>
              </a:lnSpc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Несомненным лидером по распространенности ожирения является США: избыточная массы отмечается у 60% населения, ожирение – у 27%. </a:t>
            </a:r>
          </a:p>
          <a:p>
            <a:pPr>
              <a:lnSpc>
                <a:spcPct val="90000"/>
              </a:lnSpc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странах Западной Европы до 20% мужчин и 25% женщин имеют избыточную массу тела или ожирение. </a:t>
            </a:r>
          </a:p>
          <a:p>
            <a:pPr>
              <a:lnSpc>
                <a:spcPct val="90000"/>
              </a:lnSpc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недавнего времени частота ожирения в таких странах как Япония и Китай, была достаточно низкой. Сейчас японские ученые отмечают, что темпы роста этого заболевания приобретают характер цунами. </a:t>
            </a:r>
          </a:p>
          <a:p>
            <a:pPr>
              <a:lnSpc>
                <a:spcPct val="90000"/>
              </a:lnSpc>
              <a:defRPr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предварительным данным в РФ не менее 30% трудоспособного населения имеют избыточную массу тела и 25% - ожирение; среди детей и подростков, проживающих в сельской местности, ожирение диагностируется у 5.5%, а проживающих в городах – у 8.5%.</a:t>
            </a:r>
          </a:p>
          <a:p>
            <a:pPr>
              <a:lnSpc>
                <a:spcPct val="90000"/>
              </a:lnSpc>
              <a:defRPr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ведению больных с метаболическим синдромом, Российские рекомендации,  Москва,2013г.</a:t>
            </a:r>
          </a:p>
          <a:p>
            <a:pPr>
              <a:lnSpc>
                <a:spcPct val="90000"/>
              </a:lnSpc>
              <a:defRPr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60864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285293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В РФ, согласно исследованию, 54% мужчин старше 20 страдают от лишнего веса и 15% — от ожирения. Среди российских женщин ожирение наблюдается у 28,5% женщин, а лишний вес почти у 59% женщин.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836712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Россия занимает </a:t>
            </a:r>
            <a:r>
              <a:rPr lang="ru-RU" sz="2800" dirty="0">
                <a:solidFill>
                  <a:srgbClr val="FF0000"/>
                </a:solidFill>
              </a:rPr>
              <a:t>четвертое место </a:t>
            </a:r>
            <a:r>
              <a:rPr lang="ru-RU" sz="2800" dirty="0"/>
              <a:t>в мире по числу людей, страдающих лишним весом и ожирением, сообщает национальный исследовательский центр "Здоровое питание".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508518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800" dirty="0"/>
              <a:t>По данным Всемирной организации здравоохранения, на планете около 22 млн. детей младше 5 лет и 155 </a:t>
            </a:r>
            <a:r>
              <a:rPr lang="ru-RU" sz="2800" dirty="0" err="1"/>
              <a:t>млн</a:t>
            </a:r>
            <a:r>
              <a:rPr lang="ru-RU" sz="2800" dirty="0"/>
              <a:t> детей школьного возраста имеют избыточный вес.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91440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sz="2800" b="1" u="sng" dirty="0" smtClean="0"/>
              <a:t>Классификация ожирения</a:t>
            </a:r>
            <a:endParaRPr lang="en-US" altLang="ru-RU" sz="2800" b="1" u="sng" dirty="0" smtClean="0"/>
          </a:p>
          <a:p>
            <a:pPr algn="ctr">
              <a:defRPr/>
            </a:pPr>
            <a:r>
              <a:rPr lang="ru-RU" altLang="ru-RU" sz="2800" b="1" u="sng" dirty="0" smtClean="0"/>
              <a:t>Мельниченко Г. А. и </a:t>
            </a:r>
            <a:r>
              <a:rPr lang="ru-RU" altLang="ru-RU" sz="2800" b="1" u="sng" dirty="0" err="1" smtClean="0"/>
              <a:t>др</a:t>
            </a:r>
            <a:r>
              <a:rPr lang="en-US" altLang="ru-RU" sz="2800" b="1" u="sng" dirty="0" smtClean="0"/>
              <a:t>, </a:t>
            </a:r>
            <a:r>
              <a:rPr lang="ru-RU" altLang="ru-RU" sz="2800" b="1" u="sng" dirty="0" smtClean="0"/>
              <a:t> 2004 г</a:t>
            </a:r>
            <a:r>
              <a:rPr lang="ru-RU" altLang="ru-RU" sz="2800" b="1" dirty="0" smtClean="0"/>
              <a:t>:</a:t>
            </a:r>
            <a:endParaRPr lang="ru-RU" altLang="ru-RU" sz="2800" dirty="0" smtClean="0"/>
          </a:p>
          <a:p>
            <a:pPr algn="ctr">
              <a:defRPr/>
            </a:pPr>
            <a:endParaRPr lang="ru-RU" altLang="ru-RU" sz="1900" dirty="0" smtClean="0"/>
          </a:p>
          <a:p>
            <a:pPr algn="ctr">
              <a:defRPr/>
            </a:pPr>
            <a:r>
              <a:rPr lang="ru-RU" altLang="ru-RU" sz="1900" dirty="0" smtClean="0"/>
              <a:t>1.Экзогенно-конституциональное (первичное, алиментарно-конституциональное ):</a:t>
            </a:r>
          </a:p>
          <a:p>
            <a:pPr algn="ctr">
              <a:defRPr/>
            </a:pPr>
            <a:r>
              <a:rPr lang="ru-RU" altLang="ru-RU" sz="1900" dirty="0" smtClean="0"/>
              <a:t> </a:t>
            </a:r>
            <a:r>
              <a:rPr lang="ru-RU" altLang="ru-RU" sz="1900" dirty="0" err="1" smtClean="0"/>
              <a:t>Андроидное</a:t>
            </a:r>
            <a:r>
              <a:rPr lang="ru-RU" altLang="ru-RU" sz="1900" dirty="0" smtClean="0"/>
              <a:t>  </a:t>
            </a:r>
            <a:r>
              <a:rPr lang="en-US" altLang="ru-RU" sz="1900" dirty="0" smtClean="0"/>
              <a:t>(</a:t>
            </a:r>
            <a:r>
              <a:rPr lang="ru-RU" altLang="ru-RU" sz="1900" dirty="0" smtClean="0"/>
              <a:t>абдоминальное</a:t>
            </a:r>
            <a:r>
              <a:rPr lang="en-US" altLang="ru-RU" sz="1900" dirty="0" smtClean="0"/>
              <a:t>, </a:t>
            </a:r>
            <a:r>
              <a:rPr lang="ru-RU" altLang="ru-RU" sz="1900" dirty="0" smtClean="0"/>
              <a:t>центральное)</a:t>
            </a:r>
          </a:p>
          <a:p>
            <a:pPr algn="ctr">
              <a:defRPr/>
            </a:pPr>
            <a:r>
              <a:rPr lang="ru-RU" altLang="ru-RU" sz="1900" dirty="0" err="1" smtClean="0"/>
              <a:t>Гиноидное</a:t>
            </a:r>
            <a:r>
              <a:rPr lang="ru-RU" altLang="ru-RU" sz="1900" dirty="0" smtClean="0"/>
              <a:t> (</a:t>
            </a:r>
            <a:r>
              <a:rPr lang="ru-RU" altLang="ru-RU" sz="1900" dirty="0" err="1" smtClean="0"/>
              <a:t>ягодично-бедренное</a:t>
            </a:r>
            <a:r>
              <a:rPr lang="ru-RU" altLang="ru-RU" sz="1900" dirty="0" smtClean="0"/>
              <a:t>)</a:t>
            </a:r>
            <a:endParaRPr lang="en-US" altLang="ru-RU" sz="1900" dirty="0" smtClean="0"/>
          </a:p>
          <a:p>
            <a:pPr algn="ctr">
              <a:defRPr/>
            </a:pPr>
            <a:r>
              <a:rPr lang="ru-RU" altLang="ru-RU" sz="1900" dirty="0" smtClean="0"/>
              <a:t>Смешанное</a:t>
            </a:r>
          </a:p>
          <a:p>
            <a:pPr algn="ctr">
              <a:defRPr/>
            </a:pPr>
            <a:r>
              <a:rPr lang="ru-RU" altLang="ru-RU" sz="1900" dirty="0" smtClean="0"/>
              <a:t>2. Симптоматическое (вторичное): </a:t>
            </a:r>
          </a:p>
          <a:p>
            <a:pPr algn="ctr">
              <a:defRPr/>
            </a:pPr>
            <a:r>
              <a:rPr lang="ru-RU" altLang="ru-RU" sz="1900" dirty="0" smtClean="0"/>
              <a:t>-С установленным генетическим дефектом</a:t>
            </a:r>
          </a:p>
          <a:p>
            <a:pPr algn="ctr">
              <a:defRPr/>
            </a:pPr>
            <a:r>
              <a:rPr lang="ru-RU" altLang="ru-RU" sz="1900" dirty="0" smtClean="0"/>
              <a:t>-Церебральное (опухоли, инфекционные заболевания, психические заболевания)</a:t>
            </a:r>
          </a:p>
          <a:p>
            <a:pPr algn="ctr">
              <a:defRPr/>
            </a:pPr>
            <a:r>
              <a:rPr lang="ru-RU" altLang="ru-RU" sz="1900" dirty="0" smtClean="0"/>
              <a:t>-Эндокринное: </a:t>
            </a:r>
            <a:r>
              <a:rPr lang="ru-RU" altLang="ru-RU" sz="1900" dirty="0" err="1" smtClean="0"/>
              <a:t>гипотиреоидное</a:t>
            </a:r>
            <a:r>
              <a:rPr lang="ru-RU" altLang="ru-RU" sz="1900" dirty="0" smtClean="0"/>
              <a:t>, </a:t>
            </a:r>
            <a:r>
              <a:rPr lang="ru-RU" altLang="ru-RU" sz="1900" dirty="0" err="1" smtClean="0"/>
              <a:t>гипоовариальное</a:t>
            </a:r>
            <a:r>
              <a:rPr lang="ru-RU" altLang="ru-RU" sz="1900" dirty="0" smtClean="0"/>
              <a:t>, заболевания надпочечников, </a:t>
            </a:r>
          </a:p>
          <a:p>
            <a:pPr algn="ctr">
              <a:defRPr/>
            </a:pPr>
            <a:r>
              <a:rPr lang="ru-RU" altLang="ru-RU" sz="1900" dirty="0" err="1" smtClean="0"/>
              <a:t>гипоталамо-гиплфизарной</a:t>
            </a:r>
            <a:r>
              <a:rPr lang="ru-RU" altLang="ru-RU" sz="1900" dirty="0" smtClean="0"/>
              <a:t> системы</a:t>
            </a:r>
          </a:p>
          <a:p>
            <a:pPr algn="ctr">
              <a:defRPr/>
            </a:pPr>
            <a:r>
              <a:rPr lang="ru-RU" altLang="ru-RU" sz="1900" dirty="0" smtClean="0"/>
              <a:t>-</a:t>
            </a:r>
            <a:r>
              <a:rPr lang="ru-RU" altLang="ru-RU" sz="1900" dirty="0" err="1" smtClean="0"/>
              <a:t>Ятрогенное</a:t>
            </a:r>
            <a:r>
              <a:rPr lang="ru-RU" altLang="ru-RU" sz="1900" dirty="0" smtClean="0"/>
              <a:t> (прием ряда лекарственных препаратов)</a:t>
            </a:r>
          </a:p>
          <a:p>
            <a:pPr algn="ctr">
              <a:defRPr/>
            </a:pPr>
            <a:r>
              <a:rPr lang="ru-RU" altLang="ru-RU" sz="1900" dirty="0" smtClean="0"/>
              <a:t>3. По степени избытка массы  тела </a:t>
            </a:r>
          </a:p>
          <a:p>
            <a:pPr algn="ctr">
              <a:defRPr/>
            </a:pPr>
            <a:r>
              <a:rPr lang="en-US" altLang="ru-RU" sz="1900" dirty="0" smtClean="0"/>
              <a:t>I</a:t>
            </a:r>
            <a:r>
              <a:rPr lang="ru-RU" altLang="ru-RU" sz="1900" dirty="0" smtClean="0"/>
              <a:t> степень – ИМТ  27.5 -  29.9 </a:t>
            </a:r>
            <a:endParaRPr lang="ru-RU" altLang="ru-RU" sz="19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US" altLang="ru-RU" sz="1900" dirty="0" smtClean="0"/>
              <a:t>II</a:t>
            </a:r>
            <a:r>
              <a:rPr lang="ru-RU" altLang="ru-RU" sz="1900" dirty="0" smtClean="0"/>
              <a:t> степени -   ИМТ 30 – 34.9</a:t>
            </a:r>
          </a:p>
          <a:p>
            <a:pPr algn="ctr">
              <a:defRPr/>
            </a:pPr>
            <a:r>
              <a:rPr lang="ru-RU" altLang="ru-RU" sz="1900" dirty="0" smtClean="0"/>
              <a:t> </a:t>
            </a:r>
            <a:r>
              <a:rPr lang="en-US" altLang="ru-RU" sz="1900" dirty="0" smtClean="0"/>
              <a:t>III</a:t>
            </a:r>
            <a:r>
              <a:rPr lang="ru-RU" altLang="ru-RU" sz="1900" dirty="0" smtClean="0"/>
              <a:t> степени – ИМТ 35 – 39.9</a:t>
            </a:r>
          </a:p>
          <a:p>
            <a:pPr algn="ctr">
              <a:defRPr/>
            </a:pPr>
            <a:r>
              <a:rPr lang="en-US" altLang="ru-RU" sz="1900" dirty="0" smtClean="0"/>
              <a:t>IV</a:t>
            </a:r>
            <a:r>
              <a:rPr lang="ru-RU" altLang="ru-RU" sz="1900" dirty="0" smtClean="0"/>
              <a:t> степени – ИМТ </a:t>
            </a:r>
            <a:r>
              <a:rPr lang="en-US" altLang="ru-RU" sz="1900" dirty="0" smtClean="0"/>
              <a:t>&gt;</a:t>
            </a:r>
            <a:r>
              <a:rPr lang="ru-RU" altLang="ru-RU" sz="1900" dirty="0" smtClean="0"/>
              <a:t>40</a:t>
            </a:r>
            <a:endParaRPr lang="ru-RU" alt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05800" cy="1944216"/>
          </a:xfrm>
        </p:spPr>
        <p:txBody>
          <a:bodyPr>
            <a:normAutofit/>
          </a:bodyPr>
          <a:lstStyle/>
          <a:p>
            <a:pPr algn="ctr"/>
            <a:r>
              <a:rPr lang="ru-RU" altLang="ru-RU" sz="3600" b="1" dirty="0">
                <a:solidFill>
                  <a:schemeClr val="tx1"/>
                </a:solidFill>
              </a:rPr>
              <a:t>ОЖИРЕНИЕ (КОД МКБ Е.66)</a:t>
            </a:r>
            <a:br>
              <a:rPr lang="ru-RU" altLang="ru-RU" sz="3600" b="1" dirty="0">
                <a:solidFill>
                  <a:schemeClr val="tx1"/>
                </a:solidFill>
              </a:rPr>
            </a:br>
            <a:r>
              <a:rPr lang="ru-RU" altLang="ru-RU" sz="3600" b="1" dirty="0">
                <a:solidFill>
                  <a:schemeClr val="tx1"/>
                </a:solidFill>
              </a:rPr>
              <a:t>КРИТЕРИИ </a:t>
            </a:r>
            <a:r>
              <a:rPr lang="en-US" altLang="ru-RU" sz="3600" b="1" dirty="0">
                <a:solidFill>
                  <a:schemeClr val="tx1"/>
                </a:solidFill>
              </a:rPr>
              <a:t>IDF</a:t>
            </a:r>
            <a:r>
              <a:rPr lang="ru-RU" altLang="ru-RU" sz="3600" b="1" dirty="0">
                <a:solidFill>
                  <a:schemeClr val="tx1"/>
                </a:solidFill>
              </a:rPr>
              <a:t>: ОКРУЖНОСТЬ ТАЛИИ!!!</a:t>
            </a:r>
            <a:r>
              <a:rPr lang="ru-RU" altLang="ru-RU" sz="8800" b="1" dirty="0">
                <a:solidFill>
                  <a:schemeClr val="tx1"/>
                </a:solidFill>
              </a:rPr>
              <a:t/>
            </a:r>
            <a:br>
              <a:rPr lang="ru-RU" altLang="ru-RU" sz="8800" b="1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4482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/>
              <a:t>МУЖЧИНЫ: ОЖИРЕНИЕ = ОКРУЖНОСТЬ ТАЛИИ </a:t>
            </a:r>
            <a:r>
              <a:rPr lang="en-US" altLang="ru-RU" b="1" u="sng" dirty="0"/>
              <a:t>&gt;</a:t>
            </a:r>
            <a:r>
              <a:rPr lang="en-US" altLang="ru-RU" b="1" dirty="0"/>
              <a:t> </a:t>
            </a:r>
            <a:r>
              <a:rPr lang="ru-RU" altLang="ru-RU" b="1" dirty="0"/>
              <a:t>94 СМ!!! </a:t>
            </a:r>
          </a:p>
          <a:p>
            <a:pPr algn="ctr"/>
            <a:r>
              <a:rPr lang="ru-RU" altLang="ru-RU" b="1" dirty="0"/>
              <a:t>ЖЕНЩИНЫ: ОЖИРЕНИЕ = ОКРУЖНОСТЬ ТАЛИИ </a:t>
            </a:r>
            <a:r>
              <a:rPr lang="en-US" altLang="ru-RU" b="1" u="sng" dirty="0"/>
              <a:t>&gt;</a:t>
            </a:r>
            <a:r>
              <a:rPr lang="en-US" altLang="ru-RU" b="1" dirty="0"/>
              <a:t> </a:t>
            </a:r>
            <a:r>
              <a:rPr lang="ru-RU" altLang="ru-RU" b="1" dirty="0"/>
              <a:t>80 СМ!!! </a:t>
            </a:r>
          </a:p>
        </p:txBody>
      </p:sp>
      <p:pic>
        <p:nvPicPr>
          <p:cNvPr id="5" name="Picture 6" descr="Izmerenie-okruzhnosti-tal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3313112" cy="3313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 descr="obe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5" y="2584450"/>
            <a:ext cx="41751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1520" y="60932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ru-RU" sz="1600" i="1" dirty="0" err="1">
                <a:latin typeface="Calibri" pitchFamily="34" charset="0"/>
                <a:cs typeface="Arial" pitchFamily="34" charset="0"/>
              </a:rPr>
              <a:t>Alberti</a:t>
            </a:r>
            <a:r>
              <a:rPr lang="en-US" altLang="ru-RU" sz="1600" i="1" dirty="0">
                <a:latin typeface="Calibri" pitchFamily="34" charset="0"/>
                <a:cs typeface="Arial" pitchFamily="34" charset="0"/>
              </a:rPr>
              <a:t> KG et al. </a:t>
            </a:r>
            <a:r>
              <a:rPr lang="en-GB" altLang="ru-RU" sz="1600" i="1" dirty="0">
                <a:latin typeface="Calibri" pitchFamily="34" charset="0"/>
                <a:cs typeface="Arial" pitchFamily="34" charset="0"/>
              </a:rPr>
              <a:t>Metabolic syndrome--a new world-wide definition. A Consensus Statement from the International Diabetes Federation. </a:t>
            </a:r>
            <a:r>
              <a:rPr lang="en-GB" altLang="ru-RU" sz="1600" i="1" dirty="0" err="1">
                <a:latin typeface="Calibri" pitchFamily="34" charset="0"/>
                <a:cs typeface="Arial" pitchFamily="34" charset="0"/>
              </a:rPr>
              <a:t>Diabet</a:t>
            </a:r>
            <a:r>
              <a:rPr lang="en-GB" altLang="ru-RU" sz="1600" i="1" dirty="0">
                <a:latin typeface="Calibri" pitchFamily="34" charset="0"/>
                <a:cs typeface="Arial" pitchFamily="34" charset="0"/>
              </a:rPr>
              <a:t> Med.</a:t>
            </a:r>
            <a:r>
              <a:rPr lang="ru-RU" altLang="ru-RU" sz="1600" i="1" dirty="0">
                <a:latin typeface="Calibri" pitchFamily="34" charset="0"/>
                <a:cs typeface="Arial" pitchFamily="34" charset="0"/>
              </a:rPr>
              <a:t> 2006 May;23(5):469-80.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</a:rPr>
              <a:t>Оценка индекса массы тела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28625" y="2000250"/>
            <a:ext cx="8367713" cy="38050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016"/>
            <a:ext cx="9144000" cy="6837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2543</TotalTime>
  <Words>1218</Words>
  <Application>Microsoft Office PowerPoint</Application>
  <PresentationFormat>Экран (4:3)</PresentationFormat>
  <Paragraphs>233</Paragraphs>
  <Slides>23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Опыт лечения морбидного ожирения у подростка с дефицитом витамина D</vt:lpstr>
      <vt:lpstr>Слайд 2</vt:lpstr>
      <vt:lpstr>Слайд 3</vt:lpstr>
      <vt:lpstr>Эпидемиология ожирения</vt:lpstr>
      <vt:lpstr>Слайд 5</vt:lpstr>
      <vt:lpstr>Слайд 6</vt:lpstr>
      <vt:lpstr>ОЖИРЕНИЕ (КОД МКБ Е.66) КРИТЕРИИ IDF: ОКРУЖНОСТЬ ТАЛИИ!!! </vt:lpstr>
      <vt:lpstr>Оценка индекса массы тела</vt:lpstr>
      <vt:lpstr>Слайд 9</vt:lpstr>
      <vt:lpstr>Клинический случай : “Опыт лечения морбидного ожирения у подростка с дефицитом витамина D” </vt:lpstr>
      <vt:lpstr>Клинический случай</vt:lpstr>
      <vt:lpstr>Физикальное обследование</vt:lpstr>
      <vt:lpstr>Лабораторные исследования</vt:lpstr>
      <vt:lpstr>Лабораторные исследования</vt:lpstr>
      <vt:lpstr>Клинический диагноз </vt:lpstr>
      <vt:lpstr>Проводимое лечение</vt:lpstr>
      <vt:lpstr>Слайд 17</vt:lpstr>
      <vt:lpstr>Показания к назначению ксеникала</vt:lpstr>
      <vt:lpstr>Проводимое лечение</vt:lpstr>
      <vt:lpstr>Через 6 месяцев терапии были получены следующие результаты </vt:lpstr>
      <vt:lpstr>Слайд 21</vt:lpstr>
      <vt:lpstr>Выводы: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Современное лечение морбидного ожирения у подростков</dc:title>
  <dc:creator>Серж</dc:creator>
  <cp:lastModifiedBy>Серж</cp:lastModifiedBy>
  <cp:revision>99</cp:revision>
  <dcterms:created xsi:type="dcterms:W3CDTF">2016-11-27T08:31:26Z</dcterms:created>
  <dcterms:modified xsi:type="dcterms:W3CDTF">2017-01-12T15:08:36Z</dcterms:modified>
</cp:coreProperties>
</file>