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57" r:id="rId3"/>
    <p:sldId id="259" r:id="rId4"/>
    <p:sldId id="261" r:id="rId5"/>
    <p:sldId id="273" r:id="rId6"/>
    <p:sldId id="274" r:id="rId7"/>
    <p:sldId id="275" r:id="rId8"/>
    <p:sldId id="268" r:id="rId9"/>
    <p:sldId id="263" r:id="rId10"/>
    <p:sldId id="264" r:id="rId11"/>
    <p:sldId id="265" r:id="rId12"/>
    <p:sldId id="266" r:id="rId13"/>
    <p:sldId id="277" r:id="rId14"/>
    <p:sldId id="267" r:id="rId15"/>
    <p:sldId id="269" r:id="rId16"/>
    <p:sldId id="270" r:id="rId17"/>
    <p:sldId id="271" r:id="rId18"/>
    <p:sldId id="276" r:id="rId19"/>
    <p:sldId id="278" r:id="rId20"/>
    <p:sldId id="279" r:id="rId21"/>
    <p:sldId id="280" r:id="rId22"/>
    <p:sldId id="281" r:id="rId23"/>
    <p:sldId id="282" r:id="rId24"/>
    <p:sldId id="285" r:id="rId25"/>
    <p:sldId id="283" r:id="rId26"/>
    <p:sldId id="284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409F6-6899-4CDE-9FC3-1922DE118C0F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C909C-24E3-4624-84CA-C77786495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C909C-24E3-4624-84CA-C777864953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C909C-24E3-4624-84CA-C777864953E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20486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bg1"/>
                </a:solidFill>
              </a:rPr>
              <a:t>Полиорганное</a:t>
            </a:r>
            <a:r>
              <a:rPr lang="ru-RU" sz="4400" b="1" dirty="0" smtClean="0">
                <a:solidFill>
                  <a:schemeClr val="bg1"/>
                </a:solidFill>
              </a:rPr>
              <a:t> поражение при </a:t>
            </a:r>
            <a:r>
              <a:rPr lang="ru-RU" sz="4400" b="1" dirty="0" err="1" smtClean="0">
                <a:solidFill>
                  <a:schemeClr val="bg1"/>
                </a:solidFill>
              </a:rPr>
              <a:t>саркоидозе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1592" y="4005064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Клиническая картина </a:t>
            </a:r>
            <a:r>
              <a:rPr lang="ru-RU" sz="3600" b="1" dirty="0" err="1" smtClean="0">
                <a:solidFill>
                  <a:srgbClr val="FF0000"/>
                </a:solidFill>
              </a:rPr>
              <a:t>саркоидоза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514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u="sng" dirty="0" smtClean="0"/>
              <a:t>Усталость.</a:t>
            </a:r>
            <a:r>
              <a:rPr lang="ru-RU" sz="2400" dirty="0" smtClean="0"/>
              <a:t> Повышенная  утомляемость  больного.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Особенности </a:t>
            </a:r>
            <a:r>
              <a:rPr lang="ru-RU" sz="2400" b="1" u="sng" dirty="0" smtClean="0"/>
              <a:t>– утомляемость и усталость </a:t>
            </a:r>
            <a:r>
              <a:rPr lang="ru-RU" sz="2400" dirty="0" smtClean="0"/>
              <a:t>возникают остро, прогрессируют, заставляют пациента сократить объем нагрузок вплоть до пассивного образа жизни.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Выделяют:</a:t>
            </a:r>
          </a:p>
          <a:p>
            <a:pPr lvl="1">
              <a:lnSpc>
                <a:spcPct val="80000"/>
              </a:lnSpc>
            </a:pPr>
            <a:endParaRPr lang="ru-RU" sz="2000" dirty="0" smtClean="0"/>
          </a:p>
          <a:p>
            <a:pPr lvl="1">
              <a:lnSpc>
                <a:spcPct val="80000"/>
              </a:lnSpc>
            </a:pPr>
            <a:r>
              <a:rPr lang="ru-RU" sz="2000" dirty="0" smtClean="0"/>
              <a:t>- Утренняя усталость – невозможность подняться с постели.</a:t>
            </a:r>
          </a:p>
          <a:p>
            <a:pPr lvl="1">
              <a:lnSpc>
                <a:spcPct val="80000"/>
              </a:lnSpc>
            </a:pPr>
            <a:endParaRPr lang="ru-RU" sz="2000" dirty="0" smtClean="0"/>
          </a:p>
          <a:p>
            <a:pPr lvl="1">
              <a:lnSpc>
                <a:spcPct val="80000"/>
              </a:lnSpc>
            </a:pPr>
            <a:r>
              <a:rPr lang="ru-RU" sz="2000" dirty="0" smtClean="0"/>
              <a:t>- </a:t>
            </a:r>
            <a:r>
              <a:rPr lang="ru-RU" sz="2000" dirty="0" err="1" smtClean="0"/>
              <a:t>Интермиттирующая</a:t>
            </a:r>
            <a:r>
              <a:rPr lang="ru-RU" sz="2000" dirty="0" smtClean="0"/>
              <a:t> усталость – отмечается в течение дня, требует дневного сна или его аналогов.</a:t>
            </a:r>
          </a:p>
          <a:p>
            <a:pPr lvl="1">
              <a:lnSpc>
                <a:spcPct val="80000"/>
              </a:lnSpc>
            </a:pPr>
            <a:endParaRPr lang="ru-RU" sz="2000" dirty="0" smtClean="0"/>
          </a:p>
          <a:p>
            <a:pPr lvl="1">
              <a:lnSpc>
                <a:spcPct val="80000"/>
              </a:lnSpc>
            </a:pPr>
            <a:r>
              <a:rPr lang="ru-RU" sz="2000" dirty="0" smtClean="0"/>
              <a:t>- Вечерняя усталость – чувствует себя выжатым к началу второй половины дня.</a:t>
            </a:r>
          </a:p>
          <a:p>
            <a:pPr lvl="1">
              <a:lnSpc>
                <a:spcPct val="80000"/>
              </a:lnSpc>
            </a:pPr>
            <a:endParaRPr lang="ru-RU" sz="2000" dirty="0" smtClean="0"/>
          </a:p>
          <a:p>
            <a:pPr lvl="1">
              <a:lnSpc>
                <a:spcPct val="80000"/>
              </a:lnSpc>
            </a:pPr>
            <a:r>
              <a:rPr lang="ru-RU" sz="2000" dirty="0" smtClean="0"/>
              <a:t>- Системный (</a:t>
            </a:r>
            <a:r>
              <a:rPr lang="ru-RU" sz="2000" dirty="0" err="1" smtClean="0"/>
              <a:t>постсаркоидозный</a:t>
            </a:r>
            <a:r>
              <a:rPr lang="ru-RU" sz="2000" dirty="0" smtClean="0"/>
              <a:t>) синдром усталости – усталость весь день (включая миалгии и депрессию)</a:t>
            </a:r>
            <a:endParaRPr lang="en-US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Клиническая картина </a:t>
            </a:r>
            <a:r>
              <a:rPr lang="ru-RU" sz="3600" b="1" dirty="0" err="1" smtClean="0">
                <a:solidFill>
                  <a:srgbClr val="FF0000"/>
                </a:solidFill>
              </a:rPr>
              <a:t>саркоидоза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47288"/>
            <a:ext cx="91440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u="sng" dirty="0" smtClean="0"/>
              <a:t>Боли в грудной клетке</a:t>
            </a:r>
            <a:r>
              <a:rPr lang="ru-RU" sz="3200" u="sng" dirty="0" smtClean="0"/>
              <a:t>. </a:t>
            </a:r>
            <a:r>
              <a:rPr lang="ru-RU" sz="3200" dirty="0" smtClean="0"/>
              <a:t>Характерны длительные, по характеру ближе к чувству дискомфорта, не связанные с актом дыхания.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u="sng" dirty="0" smtClean="0"/>
              <a:t>Одышка.</a:t>
            </a:r>
            <a:r>
              <a:rPr lang="ru-RU" sz="3200" u="sng" dirty="0" smtClean="0"/>
              <a:t> </a:t>
            </a:r>
            <a:r>
              <a:rPr lang="ru-RU" sz="3200" dirty="0" smtClean="0"/>
              <a:t>Появляется через некоторое время. Обусловлена включением в процесс легочной ткани.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u="sng" dirty="0" smtClean="0"/>
              <a:t>Лихорадка.</a:t>
            </a:r>
            <a:r>
              <a:rPr lang="ru-RU" sz="3200" dirty="0" smtClean="0"/>
              <a:t> В большинстве случаев совпадает с дебютом болезни. Характерен субфебрилитет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Менее частые жалобы – артралгия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Клиническая картина </a:t>
            </a:r>
            <a:r>
              <a:rPr lang="ru-RU" sz="3600" b="1" dirty="0" err="1" smtClean="0">
                <a:solidFill>
                  <a:srgbClr val="FF0000"/>
                </a:solidFill>
              </a:rPr>
              <a:t>саркоидоза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Ведущий синдром – </a:t>
            </a:r>
            <a:r>
              <a:rPr lang="ru-RU" sz="2800" b="1" u="sng" dirty="0" err="1" smtClean="0"/>
              <a:t>синдром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Лефгрена</a:t>
            </a:r>
            <a:r>
              <a:rPr lang="ru-RU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-лихорадка 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-двусторонняя </a:t>
            </a:r>
            <a:r>
              <a:rPr lang="ru-RU" sz="2800" dirty="0" err="1" smtClean="0"/>
              <a:t>лимфоаденопатия</a:t>
            </a:r>
            <a:r>
              <a:rPr lang="ru-RU" sz="2800" dirty="0" smtClean="0"/>
              <a:t> корней легких                          -</a:t>
            </a:r>
            <a:r>
              <a:rPr lang="ru-RU" sz="2800" dirty="0" err="1" smtClean="0"/>
              <a:t>полиартралгия</a:t>
            </a:r>
            <a:r>
              <a:rPr lang="ru-RU" sz="2800" dirty="0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-узловая эритема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Редкий клинический вариант – </a:t>
            </a:r>
            <a:r>
              <a:rPr lang="ru-RU" sz="2800" b="1" u="sng" dirty="0" smtClean="0"/>
              <a:t>синдром </a:t>
            </a:r>
            <a:r>
              <a:rPr lang="ru-RU" sz="2800" b="1" u="sng" dirty="0" err="1" smtClean="0"/>
              <a:t>Хеерфордта-Вальденстрема</a:t>
            </a:r>
            <a:r>
              <a:rPr lang="ru-RU" sz="2800" b="1" u="sng" dirty="0" smtClean="0"/>
              <a:t>:</a:t>
            </a:r>
          </a:p>
          <a:p>
            <a:pPr lvl="1">
              <a:lnSpc>
                <a:spcPct val="90000"/>
              </a:lnSpc>
            </a:pPr>
            <a:endParaRPr lang="ru-RU" sz="2800" dirty="0" smtClean="0"/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-лихорадка 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-увеличенные  околоушные  узлы 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-передний </a:t>
            </a:r>
            <a:r>
              <a:rPr lang="ru-RU" sz="2800" dirty="0" err="1" smtClean="0"/>
              <a:t>увеит</a:t>
            </a:r>
            <a:r>
              <a:rPr lang="ru-RU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ru-RU" sz="2800" dirty="0" smtClean="0"/>
              <a:t>-паралич Белла</a:t>
            </a: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Узловая эритема</a:t>
            </a:r>
          </a:p>
          <a:p>
            <a:endParaRPr lang="ru-RU" sz="2800" dirty="0"/>
          </a:p>
        </p:txBody>
      </p:sp>
      <p:pic>
        <p:nvPicPr>
          <p:cNvPr id="4" name="Рисунок 3" descr="эрите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8352928" cy="5229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Постановка диагноза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6413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Анамнез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err="1" smtClean="0"/>
              <a:t>Физикальное</a:t>
            </a:r>
            <a:r>
              <a:rPr lang="ru-RU" sz="2800" i="1" dirty="0" smtClean="0"/>
              <a:t> обследование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Обзорная рентгенограмма органов грудной клетки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Функции дыхания</a:t>
            </a:r>
            <a:r>
              <a:rPr lang="en-US" sz="2800" i="1" dirty="0" smtClean="0"/>
              <a:t> : </a:t>
            </a:r>
            <a:r>
              <a:rPr lang="ru-RU" sz="2800" i="1" dirty="0" smtClean="0"/>
              <a:t>спирометрия и </a:t>
            </a:r>
            <a:r>
              <a:rPr lang="en-US" sz="2800" i="1" dirty="0" err="1" smtClean="0"/>
              <a:t>DLco</a:t>
            </a:r>
            <a:r>
              <a:rPr lang="en-US" sz="2800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 Анализ крови </a:t>
            </a:r>
            <a:r>
              <a:rPr lang="en-US" sz="2800" i="1" dirty="0" smtClean="0"/>
              <a:t>: </a:t>
            </a:r>
            <a:r>
              <a:rPr lang="ru-RU" sz="2800" i="1" dirty="0" smtClean="0"/>
              <a:t>лейкоцитоз и  сдвиг лейкоцитарной формулы влево, красная кровь, тромбоциты, СОЭ.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Сыворотка крови </a:t>
            </a:r>
            <a:r>
              <a:rPr lang="en-US" sz="2800" i="1" dirty="0" smtClean="0"/>
              <a:t>: </a:t>
            </a:r>
            <a:r>
              <a:rPr lang="ru-RU" sz="2800" i="1" dirty="0" err="1" smtClean="0"/>
              <a:t>Са</a:t>
            </a:r>
            <a:r>
              <a:rPr lang="ru-RU" sz="2800" i="1" dirty="0" smtClean="0"/>
              <a:t> крови, </a:t>
            </a:r>
            <a:r>
              <a:rPr lang="ru-RU" sz="2800" i="1" dirty="0" err="1" smtClean="0"/>
              <a:t>АлАт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АсАТ</a:t>
            </a:r>
            <a:r>
              <a:rPr lang="ru-RU" sz="2800" i="1" dirty="0" smtClean="0"/>
              <a:t>, ЩФ, </a:t>
            </a:r>
            <a:r>
              <a:rPr lang="ru-RU" sz="2800" i="1" dirty="0" err="1" smtClean="0"/>
              <a:t>креатитин</a:t>
            </a:r>
            <a:r>
              <a:rPr lang="ru-RU" sz="2800" i="1" dirty="0" smtClean="0"/>
              <a:t>, азот мочевины крови.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Общий анализ мочи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ЭКГ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Обследование офтальмолога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Туберкулиновая проба Манту с 2 ТЕ ППД-Л </a:t>
            </a:r>
            <a:endParaRPr lang="ru-RU" sz="2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Постановка диагноза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60648" y="1484784"/>
            <a:ext cx="126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Характерные рентгенологические синдромы:</a:t>
            </a:r>
          </a:p>
          <a:p>
            <a:pPr lvl="1"/>
            <a:r>
              <a:rPr lang="ru-RU" sz="3200" dirty="0" smtClean="0"/>
              <a:t>-</a:t>
            </a:r>
            <a:r>
              <a:rPr lang="ru-RU" sz="3000" i="1" dirty="0" smtClean="0"/>
              <a:t>Синдром «матового стекла» - снижение прозрачности легких. В основе – </a:t>
            </a:r>
            <a:r>
              <a:rPr lang="ru-RU" sz="3000" i="1" dirty="0" err="1" smtClean="0"/>
              <a:t>саркоидозный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альвеолит</a:t>
            </a:r>
            <a:r>
              <a:rPr lang="ru-RU" sz="3000" i="1" dirty="0" smtClean="0"/>
              <a:t>.</a:t>
            </a:r>
          </a:p>
          <a:p>
            <a:pPr lvl="1"/>
            <a:r>
              <a:rPr lang="ru-RU" sz="3000" i="1" dirty="0" smtClean="0"/>
              <a:t>-Синдром диссеминации. Мелкоочаговые тени диаметром от 0,1 до 0,7 см. Это слияния </a:t>
            </a:r>
            <a:r>
              <a:rPr lang="ru-RU" sz="3000" i="1" dirty="0" err="1" smtClean="0"/>
              <a:t>эпителиоидных</a:t>
            </a:r>
            <a:r>
              <a:rPr lang="ru-RU" sz="3000" i="1" dirty="0" smtClean="0"/>
              <a:t> гранулем. Гранулемы располагаются </a:t>
            </a:r>
            <a:r>
              <a:rPr lang="ru-RU" sz="3000" i="1" dirty="0" err="1" smtClean="0"/>
              <a:t>перилимфатически</a:t>
            </a:r>
            <a:r>
              <a:rPr lang="ru-RU" sz="3000" i="1" dirty="0" smtClean="0"/>
              <a:t>. Это – отличие от туберкулеза.</a:t>
            </a:r>
          </a:p>
          <a:p>
            <a:pPr lvl="1"/>
            <a:r>
              <a:rPr lang="ru-RU" sz="3000" i="1" dirty="0" smtClean="0"/>
              <a:t>-Синдром фиброза. </a:t>
            </a:r>
            <a:endParaRPr lang="ru-RU" sz="30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Методы окончательной диагностики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i="1" dirty="0" smtClean="0"/>
              <a:t>Рентгенологические находки</a:t>
            </a:r>
            <a:r>
              <a:rPr lang="ru-RU" sz="2800" dirty="0" smtClean="0"/>
              <a:t> являются основанием для проведения следующих исследований:</a:t>
            </a:r>
          </a:p>
          <a:p>
            <a:pPr lvl="1"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-</a:t>
            </a:r>
            <a:r>
              <a:rPr lang="ru-RU" sz="2400" dirty="0" err="1" smtClean="0"/>
              <a:t>Трансбронхиальная</a:t>
            </a:r>
            <a:r>
              <a:rPr lang="ru-RU" sz="2400" dirty="0" smtClean="0"/>
              <a:t> биопсия. Обнаружение в </a:t>
            </a:r>
            <a:r>
              <a:rPr lang="ru-RU" sz="2400" dirty="0" err="1" smtClean="0"/>
              <a:t>биоптате</a:t>
            </a:r>
            <a:r>
              <a:rPr lang="ru-RU" sz="2400" dirty="0" smtClean="0"/>
              <a:t> низкодифференцированной эпителиоидно-клеточной </a:t>
            </a:r>
            <a:r>
              <a:rPr lang="ru-RU" sz="2400" dirty="0" err="1" smtClean="0"/>
              <a:t>неказеифицирующихся</a:t>
            </a:r>
            <a:r>
              <a:rPr lang="ru-RU" sz="2400" dirty="0" smtClean="0"/>
              <a:t>  гранулемы  делает диагноз окончательным.</a:t>
            </a:r>
          </a:p>
          <a:p>
            <a:pPr lvl="1"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-При невозможности </a:t>
            </a:r>
            <a:r>
              <a:rPr lang="ru-RU" sz="2400" dirty="0" err="1" smtClean="0"/>
              <a:t>трансбронхиального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биоптатного</a:t>
            </a:r>
            <a:r>
              <a:rPr lang="ru-RU" sz="2400" dirty="0" smtClean="0"/>
              <a:t> исследования делают </a:t>
            </a:r>
            <a:r>
              <a:rPr lang="ru-RU" sz="2400" dirty="0" err="1" smtClean="0"/>
              <a:t>видеоторакоскопическю</a:t>
            </a:r>
            <a:r>
              <a:rPr lang="ru-RU" sz="2400" dirty="0" smtClean="0"/>
              <a:t> биопсию.</a:t>
            </a:r>
          </a:p>
          <a:p>
            <a:pPr lvl="1"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-При невозможности выполнения биопсий проводят пробу </a:t>
            </a:r>
            <a:r>
              <a:rPr lang="ru-RU" sz="2400" dirty="0" err="1" smtClean="0"/>
              <a:t>Квейма-Зильтцбаха</a:t>
            </a:r>
            <a:r>
              <a:rPr lang="ru-RU" sz="2400" dirty="0" smtClean="0"/>
              <a:t>. Подкожно вводится пастеризованная суспензия селезенки, пораженной </a:t>
            </a:r>
            <a:r>
              <a:rPr lang="ru-RU" sz="2400" dirty="0" err="1" smtClean="0"/>
              <a:t>саркоидозом</a:t>
            </a:r>
            <a:r>
              <a:rPr lang="ru-RU" sz="2400" dirty="0" smtClean="0"/>
              <a:t>. Через 3-6 недель в месте введения возникает папула (до 8 см). Проводится биопсия папулы и оценка по критериям оценки </a:t>
            </a:r>
            <a:r>
              <a:rPr lang="ru-RU" sz="2400" dirty="0" err="1" smtClean="0"/>
              <a:t>биоптата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саркоидоз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Дифференциальная диагностика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Туберкулёз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Микобактериозы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Пневмокониозы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Бруцеллез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Токсоплазмоз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Болезнь кошачьей царапины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Лимфогранулематоз, </a:t>
            </a:r>
            <a:r>
              <a:rPr lang="ru-RU" sz="3200" dirty="0" err="1" smtClean="0"/>
              <a:t>лимфома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Аспергиллез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Гистоплазмоз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Бластомикоз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Фиброзирующий</a:t>
            </a:r>
            <a:r>
              <a:rPr lang="ru-RU" sz="3200" dirty="0" smtClean="0"/>
              <a:t> </a:t>
            </a:r>
            <a:r>
              <a:rPr lang="ru-RU" sz="3200" dirty="0" err="1" smtClean="0"/>
              <a:t>альвеолит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Лечение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/>
              <a:t>В выжидательном периоде: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ru-RU" sz="2000" i="1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i="1" dirty="0" err="1" smtClean="0"/>
              <a:t>Пентоксифиллин</a:t>
            </a:r>
            <a:r>
              <a:rPr lang="ru-RU" sz="2000" i="1" dirty="0" smtClean="0"/>
              <a:t> до 1200 мг/сутки. Снижает выработку ФНО-</a:t>
            </a:r>
            <a:r>
              <a:rPr lang="ru-RU" sz="2000" i="1" dirty="0" smtClean="0">
                <a:sym typeface="Symbol" pitchFamily="18" charset="2"/>
              </a:rPr>
              <a:t>, оказывая системный противовоспалительный эффект.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ru-RU" sz="2000" i="1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i="1" dirty="0" smtClean="0">
                <a:sym typeface="Symbol" pitchFamily="18" charset="2"/>
              </a:rPr>
              <a:t>НПВС. Только при картине артрита</a:t>
            </a:r>
            <a:r>
              <a:rPr lang="ru-RU" sz="2000" i="1" smtClean="0">
                <a:sym typeface="Symbol" pitchFamily="18" charset="2"/>
              </a:rPr>
              <a:t>. </a:t>
            </a:r>
            <a:endParaRPr lang="ru-RU" sz="2400" dirty="0" smtClean="0">
              <a:sym typeface="Symbol" pitchFamily="18" charset="2"/>
            </a:endParaRPr>
          </a:p>
          <a:p>
            <a:pPr lvl="1" algn="ctr">
              <a:lnSpc>
                <a:spcPct val="90000"/>
              </a:lnSpc>
            </a:pPr>
            <a:r>
              <a:rPr lang="ru-RU" sz="2400" b="1" dirty="0" smtClean="0">
                <a:sym typeface="Symbol" pitchFamily="18" charset="2"/>
              </a:rPr>
              <a:t>Критерии перехода к гормональной терапии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endParaRPr lang="ru-RU" sz="2800" dirty="0" smtClean="0">
              <a:sym typeface="Symbol" pitchFamily="18" charset="2"/>
            </a:endParaRP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Быстрое прогрессирования симптомов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Быстрое снижение ЖЕЛ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Появление нарушений проводимости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Появление </a:t>
            </a:r>
            <a:r>
              <a:rPr lang="ru-RU" sz="2800" i="1" dirty="0" err="1" smtClean="0">
                <a:sym typeface="Symbol" pitchFamily="18" charset="2"/>
              </a:rPr>
              <a:t>паралличей</a:t>
            </a:r>
            <a:r>
              <a:rPr lang="ru-RU" sz="2800" i="1" dirty="0" smtClean="0">
                <a:sym typeface="Symbol" pitchFamily="18" charset="2"/>
              </a:rPr>
              <a:t> (кроме </a:t>
            </a:r>
            <a:r>
              <a:rPr lang="en-US" sz="2800" i="1" dirty="0" smtClean="0">
                <a:sym typeface="Symbol" pitchFamily="18" charset="2"/>
              </a:rPr>
              <a:t>Bell</a:t>
            </a:r>
            <a:r>
              <a:rPr lang="ru-RU" sz="2800" i="1" dirty="0" smtClean="0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Передний </a:t>
            </a:r>
            <a:r>
              <a:rPr lang="ru-RU" sz="2800" i="1" dirty="0" err="1" smtClean="0">
                <a:sym typeface="Symbol" pitchFamily="18" charset="2"/>
              </a:rPr>
              <a:t>увеит</a:t>
            </a:r>
            <a:r>
              <a:rPr lang="ru-RU" sz="2800" i="1" dirty="0" smtClean="0">
                <a:sym typeface="Symbol" pitchFamily="18" charset="2"/>
              </a:rPr>
              <a:t> с угрозой слепоты.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i="1" dirty="0" smtClean="0">
                <a:sym typeface="Symbol" pitchFamily="18" charset="2"/>
              </a:rPr>
              <a:t>Поражение сердца, ЦНС, кожи, глаз.</a:t>
            </a:r>
          </a:p>
          <a:p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Лечение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60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i="1" dirty="0" smtClean="0"/>
              <a:t>Глюкокортикоидная терапия</a:t>
            </a:r>
          </a:p>
          <a:p>
            <a:pPr lvl="1">
              <a:lnSpc>
                <a:spcPct val="80000"/>
              </a:lnSpc>
            </a:pPr>
            <a:endParaRPr lang="ru-RU" sz="2400" i="1" dirty="0" smtClean="0"/>
          </a:p>
          <a:p>
            <a:pPr lvl="1">
              <a:lnSpc>
                <a:spcPct val="80000"/>
              </a:lnSpc>
            </a:pPr>
            <a:r>
              <a:rPr lang="ru-RU" sz="2400" i="1" dirty="0" smtClean="0"/>
              <a:t>-Начальная доза – 0,5 мг/кг/сутки в течение 2-3 месяцев</a:t>
            </a:r>
          </a:p>
          <a:p>
            <a:pPr lvl="1">
              <a:lnSpc>
                <a:spcPct val="80000"/>
              </a:lnSpc>
            </a:pPr>
            <a:r>
              <a:rPr lang="ru-RU" sz="2400" i="1" dirty="0" smtClean="0"/>
              <a:t>-Либо 10 мг 1 раз в сутки 2-3 месяца</a:t>
            </a:r>
          </a:p>
          <a:p>
            <a:pPr lvl="1">
              <a:lnSpc>
                <a:spcPct val="80000"/>
              </a:lnSpc>
            </a:pPr>
            <a:r>
              <a:rPr lang="ru-RU" sz="2400" i="1" dirty="0" smtClean="0"/>
              <a:t>-Снижение дозы по 5 мг/сутки в течение 6 месяцев</a:t>
            </a:r>
          </a:p>
          <a:p>
            <a:pPr lvl="1">
              <a:lnSpc>
                <a:spcPct val="80000"/>
              </a:lnSpc>
            </a:pPr>
            <a:r>
              <a:rPr lang="ru-RU" sz="2400" i="1" dirty="0" smtClean="0"/>
              <a:t>-Отмена препарата.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800" i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i="1" dirty="0" smtClean="0"/>
              <a:t>Рецидив болезни возможен через 3-4 месяца. Лечение рецидива – только в условиях стационара </a:t>
            </a:r>
            <a:r>
              <a:rPr lang="ru-RU" sz="2800" i="1" dirty="0" err="1" smtClean="0"/>
              <a:t>пульс-терапией</a:t>
            </a:r>
            <a:r>
              <a:rPr lang="ru-RU" sz="2800" i="1" dirty="0" smtClean="0"/>
              <a:t> по 3 г/сутки в течение 3 дней.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800" i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i="1" dirty="0" smtClean="0"/>
              <a:t>При снижении дозы </a:t>
            </a:r>
            <a:r>
              <a:rPr lang="ru-RU" sz="2800" i="1" dirty="0" err="1" smtClean="0"/>
              <a:t>глюкокортикоидов</a:t>
            </a:r>
            <a:r>
              <a:rPr lang="ru-RU" sz="2800" i="1" dirty="0" smtClean="0"/>
              <a:t> назначить </a:t>
            </a:r>
            <a:r>
              <a:rPr lang="ru-RU" sz="2800" i="1" dirty="0" err="1" smtClean="0"/>
              <a:t>делагил</a:t>
            </a:r>
            <a:r>
              <a:rPr lang="ru-RU" sz="2800" i="1" dirty="0" smtClean="0"/>
              <a:t> 0,25 мг 3 раза в сутки в течение 6 месяцев</a:t>
            </a:r>
            <a:endParaRPr lang="en-US" sz="2800" i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628800"/>
            <a:ext cx="8712968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err="1" smtClean="0"/>
              <a:t>Саркоидоз</a:t>
            </a:r>
            <a:r>
              <a:rPr lang="ru-RU" sz="2800" dirty="0" smtClean="0"/>
              <a:t> – системное  воспалительное заболевание  неизвестной  природы, которое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характеризуется скоплением Т-лимфоцитов и </a:t>
            </a:r>
            <a:r>
              <a:rPr lang="ru-RU" sz="2800" dirty="0" err="1" smtClean="0"/>
              <a:t>мононуклеарных</a:t>
            </a:r>
            <a:r>
              <a:rPr lang="ru-RU" sz="2800" dirty="0" smtClean="0"/>
              <a:t> фагоцитов с образованием в различных  органах  и тканях  эпителиоидно-клеточных </a:t>
            </a:r>
            <a:r>
              <a:rPr lang="ru-RU" sz="2800" dirty="0" err="1" smtClean="0"/>
              <a:t>неказеифицирующихся</a:t>
            </a:r>
            <a:r>
              <a:rPr lang="ru-RU" sz="2800" dirty="0" smtClean="0"/>
              <a:t> гранулем.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При </a:t>
            </a:r>
            <a:r>
              <a:rPr lang="ru-RU" sz="2800" dirty="0" err="1" smtClean="0"/>
              <a:t>саркоидозе</a:t>
            </a:r>
            <a:r>
              <a:rPr lang="ru-RU" sz="2800" dirty="0" smtClean="0"/>
              <a:t> преобладают внутригрудные проявления, а также поражения всех органов и систем.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19672" y="76470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Саркоидоз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8924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Лечение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i="1" dirty="0" smtClean="0"/>
              <a:t>Применение </a:t>
            </a:r>
            <a:r>
              <a:rPr lang="ru-RU" sz="3200" i="1" dirty="0" err="1" smtClean="0"/>
              <a:t>делагила</a:t>
            </a:r>
            <a:endParaRPr lang="ru-RU" sz="3200" i="1" dirty="0" smtClean="0"/>
          </a:p>
          <a:p>
            <a:pPr lvl="1"/>
            <a:r>
              <a:rPr lang="ru-RU" sz="3200" i="1" dirty="0" smtClean="0"/>
              <a:t>-</a:t>
            </a:r>
            <a:r>
              <a:rPr lang="ru-RU" sz="3200" i="1" dirty="0" err="1" smtClean="0"/>
              <a:t>Делагил</a:t>
            </a:r>
            <a:r>
              <a:rPr lang="ru-RU" sz="3200" i="1" dirty="0" smtClean="0"/>
              <a:t> является основой для лечения </a:t>
            </a:r>
            <a:r>
              <a:rPr lang="ru-RU" sz="3200" i="1" dirty="0" err="1" smtClean="0"/>
              <a:t>саркоидоза</a:t>
            </a:r>
            <a:r>
              <a:rPr lang="ru-RU" sz="3200" i="1" dirty="0" smtClean="0"/>
              <a:t> с поражением кожи и костей, а также при </a:t>
            </a:r>
            <a:r>
              <a:rPr lang="ru-RU" sz="3200" i="1" dirty="0" err="1" smtClean="0"/>
              <a:t>гиперкальциемии</a:t>
            </a:r>
            <a:r>
              <a:rPr lang="ru-RU" sz="3200" i="1" dirty="0" smtClean="0"/>
              <a:t>. Доза препарата – 0,25 мг/3 раза в сутки</a:t>
            </a:r>
          </a:p>
          <a:p>
            <a:pPr>
              <a:buFont typeface="Arial" pitchFamily="34" charset="0"/>
              <a:buChar char="•"/>
            </a:pPr>
            <a:endParaRPr lang="ru-RU" sz="3200" i="1" dirty="0" smtClean="0"/>
          </a:p>
          <a:p>
            <a:pPr>
              <a:buFont typeface="Arial" pitchFamily="34" charset="0"/>
              <a:buChar char="•"/>
            </a:pPr>
            <a:r>
              <a:rPr lang="ru-RU" sz="3200" i="1" dirty="0" smtClean="0"/>
              <a:t>При состояниях, рефрактерных к терапии </a:t>
            </a:r>
            <a:r>
              <a:rPr lang="ru-RU" sz="3200" i="1" dirty="0" err="1" smtClean="0"/>
              <a:t>глюкокортикостероидами</a:t>
            </a:r>
            <a:r>
              <a:rPr lang="ru-RU" sz="3200" i="1" dirty="0" smtClean="0"/>
              <a:t>, назначают </a:t>
            </a:r>
            <a:r>
              <a:rPr lang="ru-RU" sz="3200" i="1" dirty="0" err="1" smtClean="0"/>
              <a:t>метотрексат</a:t>
            </a:r>
            <a:r>
              <a:rPr lang="ru-RU" sz="3200" i="1" dirty="0" smtClean="0"/>
              <a:t>. в/м 7,5-20 мг 1 раз в неделю в течение 1-6 месяцев</a:t>
            </a:r>
            <a:endParaRPr lang="ru-RU" sz="32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Другие методы лечения</a:t>
            </a:r>
          </a:p>
          <a:p>
            <a:pPr lvl="1"/>
            <a:endParaRPr lang="ru-RU" sz="3200" dirty="0" smtClean="0"/>
          </a:p>
          <a:p>
            <a:pPr lvl="1">
              <a:buFont typeface="Arial" pitchFamily="34" charset="0"/>
              <a:buChar char="•"/>
            </a:pPr>
            <a:r>
              <a:rPr lang="ru-RU" sz="3200" dirty="0" err="1" smtClean="0"/>
              <a:t>Плазмаферез</a:t>
            </a:r>
            <a:r>
              <a:rPr lang="ru-RU" sz="3200" dirty="0" smtClean="0"/>
              <a:t>. Обсуждается как дополнительный метод при рецидивах</a:t>
            </a:r>
          </a:p>
          <a:p>
            <a:pPr lvl="1">
              <a:buFont typeface="Arial" pitchFamily="34" charset="0"/>
              <a:buChar char="•"/>
            </a:pPr>
            <a:endParaRPr lang="ru-RU" sz="3200" dirty="0" smtClean="0"/>
          </a:p>
          <a:p>
            <a:pPr lvl="1">
              <a:buFont typeface="Arial" pitchFamily="34" charset="0"/>
              <a:buChar char="•"/>
            </a:pPr>
            <a:r>
              <a:rPr lang="ru-RU" sz="3200" dirty="0" smtClean="0"/>
              <a:t>Трансплантация легких. Известны единичные случаи при фиброзе  легких.</a:t>
            </a:r>
            <a:endParaRPr lang="en-US" sz="3200" dirty="0" smtClean="0"/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Лечение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Клинический случай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Пациентка</a:t>
            </a:r>
            <a:r>
              <a:rPr lang="ru-RU" sz="2800" dirty="0" smtClean="0"/>
              <a:t> Л., 54 года </a:t>
            </a:r>
            <a:r>
              <a:rPr lang="en-US" sz="2800" dirty="0" smtClean="0"/>
              <a:t>: </a:t>
            </a:r>
            <a:r>
              <a:rPr lang="ru-RU" sz="2800" dirty="0" smtClean="0"/>
              <a:t>обратилась к пульмонологу  </a:t>
            </a:r>
            <a:r>
              <a:rPr lang="ru-RU" sz="2800" dirty="0" smtClean="0"/>
              <a:t>11.12.г</a:t>
            </a:r>
            <a:r>
              <a:rPr lang="ru-RU" sz="2800" dirty="0" smtClean="0"/>
              <a:t>. с жалобами на сухой кашель, одышку, приступы удушья, боли в грудной клетке, давящие боли в сердце боли в суставах и вечернюю утомляемость.</a:t>
            </a:r>
          </a:p>
          <a:p>
            <a:r>
              <a:rPr lang="ru-RU" sz="2800" b="1" u="sng" dirty="0" smtClean="0"/>
              <a:t>Анамнез жизни </a:t>
            </a:r>
            <a:r>
              <a:rPr lang="en-US" sz="2800" u="sng" dirty="0" smtClean="0"/>
              <a:t>:</a:t>
            </a:r>
            <a:r>
              <a:rPr lang="en-US" sz="2800" dirty="0" smtClean="0"/>
              <a:t> </a:t>
            </a:r>
            <a:r>
              <a:rPr lang="ru-RU" sz="2800" dirty="0" smtClean="0"/>
              <a:t>В 8 лет был поставлен диагноз – миокардит.</a:t>
            </a:r>
            <a:r>
              <a:rPr lang="en-US" sz="2800" dirty="0" smtClean="0"/>
              <a:t> </a:t>
            </a:r>
            <a:r>
              <a:rPr lang="ru-RU" sz="2800" dirty="0" smtClean="0"/>
              <a:t> В </a:t>
            </a:r>
            <a:r>
              <a:rPr lang="ru-RU" sz="2800" dirty="0" smtClean="0"/>
              <a:t>1989 </a:t>
            </a:r>
            <a:r>
              <a:rPr lang="ru-RU" sz="2800" dirty="0" smtClean="0"/>
              <a:t>году перенесла арахноидит головного мозга. В </a:t>
            </a:r>
            <a:r>
              <a:rPr lang="ru-RU" sz="2800" dirty="0" smtClean="0"/>
              <a:t>1994 </a:t>
            </a:r>
            <a:r>
              <a:rPr lang="ru-RU" sz="2800" dirty="0" smtClean="0"/>
              <a:t>году был установлен диагноз </a:t>
            </a:r>
            <a:r>
              <a:rPr lang="en-US" sz="2800" dirty="0" smtClean="0"/>
              <a:t>: </a:t>
            </a:r>
            <a:r>
              <a:rPr lang="ru-RU" sz="2800" dirty="0" err="1" smtClean="0"/>
              <a:t>саркоидоз</a:t>
            </a:r>
            <a:r>
              <a:rPr lang="ru-RU" sz="2800" dirty="0" smtClean="0"/>
              <a:t> Бека</a:t>
            </a:r>
            <a:r>
              <a:rPr lang="en-US" sz="2800" dirty="0" smtClean="0"/>
              <a:t> 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В течении 9 лет больна сахарным диабетом 2 типа. Гипертоническая болезнь 2 ст. 3 ст. риск -2. Семейный анамнез не отягощен. Вредные привычки отрицает.</a:t>
            </a:r>
            <a:endParaRPr lang="ru-RU" sz="2800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Клинический случай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/>
              <a:t>Анамнез заболевания </a:t>
            </a:r>
            <a:r>
              <a:rPr lang="en-US" sz="2200" b="1" u="sng" dirty="0" smtClean="0"/>
              <a:t>: </a:t>
            </a:r>
            <a:r>
              <a:rPr lang="ru-RU" sz="2200" dirty="0" smtClean="0"/>
              <a:t>В </a:t>
            </a:r>
            <a:r>
              <a:rPr lang="ru-RU" sz="2200" dirty="0" smtClean="0"/>
              <a:t>1994 </a:t>
            </a:r>
            <a:r>
              <a:rPr lang="ru-RU" sz="2200" dirty="0" smtClean="0"/>
              <a:t>году пациентка обратилась к дерматологу с жалобами на обильные красные высыпания на голенях, сильные боли  и  увеличение  локтевых и голеностопных суставов в размерах, головную боль. Температура 40 С. На рентгенограмме  легких увеличение ВГЛУ.  Была направлена на обследование в туб. диспансер.  Установлен  диагноз </a:t>
            </a:r>
            <a:r>
              <a:rPr lang="en-US" sz="2200" dirty="0" smtClean="0"/>
              <a:t>: </a:t>
            </a:r>
            <a:r>
              <a:rPr lang="ru-RU" sz="2200" dirty="0" err="1" smtClean="0"/>
              <a:t>саркоидоз</a:t>
            </a:r>
            <a:r>
              <a:rPr lang="ru-RU" sz="2200" dirty="0" smtClean="0"/>
              <a:t> с поражением ВГЛУ, слюнных желез, сердца и ЦНС. После проведенного лечения  СГКС наступила ремиссия.</a:t>
            </a:r>
          </a:p>
          <a:p>
            <a:r>
              <a:rPr lang="ru-RU" sz="2200" dirty="0" smtClean="0"/>
              <a:t>В </a:t>
            </a:r>
            <a:r>
              <a:rPr lang="ru-RU" sz="2200" dirty="0" smtClean="0"/>
              <a:t>1995 </a:t>
            </a:r>
            <a:r>
              <a:rPr lang="ru-RU" sz="2200" dirty="0" smtClean="0"/>
              <a:t>году произошло обострение  заболевания. Было проведено лечение</a:t>
            </a:r>
            <a:r>
              <a:rPr lang="en-US" sz="2200" dirty="0" smtClean="0"/>
              <a:t> </a:t>
            </a:r>
            <a:r>
              <a:rPr lang="ru-RU" sz="2200" dirty="0" smtClean="0"/>
              <a:t>СГК в течение 9 мес. и </a:t>
            </a:r>
            <a:r>
              <a:rPr lang="ru-RU" sz="2200" dirty="0" err="1" smtClean="0"/>
              <a:t>плазмаферез</a:t>
            </a:r>
            <a:r>
              <a:rPr lang="ru-RU" sz="2200" dirty="0" smtClean="0"/>
              <a:t>. В последующем с </a:t>
            </a:r>
            <a:r>
              <a:rPr lang="ru-RU" sz="2200" dirty="0" smtClean="0"/>
              <a:t>1995 </a:t>
            </a:r>
            <a:r>
              <a:rPr lang="ru-RU" sz="2200" dirty="0" smtClean="0"/>
              <a:t>года по 2004 год проходила лечение в туб. диспансере по 2-3 раза в год. В 2004 году была переведена под наблюдение участкового врача-терапевта. С 2006 года проходила лечение раз в год. </a:t>
            </a:r>
          </a:p>
          <a:p>
            <a:r>
              <a:rPr lang="ru-RU" sz="2200" dirty="0" smtClean="0"/>
              <a:t>В 2013 году появились приступы удушья и кашель при физической нагрузке.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Физикальное</a:t>
            </a:r>
            <a:r>
              <a:rPr lang="ru-RU" sz="4000" b="1" dirty="0" smtClean="0">
                <a:solidFill>
                  <a:srgbClr val="FF0000"/>
                </a:solidFill>
              </a:rPr>
              <a:t> обследование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Общее состояние удовлетворительное. Температура  тела 36.4 С.</a:t>
            </a:r>
          </a:p>
          <a:p>
            <a:r>
              <a:rPr lang="ru-RU" sz="2000" dirty="0" smtClean="0"/>
              <a:t>На коже задней поверхности  правой голени видны узловатые эритемы, в количестве 2 пятен. При пальпации безболезненны. Суставы подвижные, не увеличены, присутствует  легкая болезненность. Лимфатические узлы при пальпации не увеличены.</a:t>
            </a:r>
          </a:p>
          <a:p>
            <a:r>
              <a:rPr lang="ru-RU" sz="2000" dirty="0" smtClean="0"/>
              <a:t>Дыхание везикулярное, хрипов нет. ЧДД 18 в мин.</a:t>
            </a:r>
          </a:p>
          <a:p>
            <a:r>
              <a:rPr lang="ru-RU" sz="2000" dirty="0" smtClean="0"/>
              <a:t>Тоны сердца ослаблены, шумов нет. Ритм правильный. ЧСС 86 уд в мин. АД 140/95 мм. </a:t>
            </a:r>
            <a:r>
              <a:rPr lang="ru-RU" sz="2000" dirty="0" err="1" smtClean="0"/>
              <a:t>рт</a:t>
            </a:r>
            <a:r>
              <a:rPr lang="ru-RU" sz="2000" dirty="0" smtClean="0"/>
              <a:t>. ст.</a:t>
            </a:r>
          </a:p>
          <a:p>
            <a:r>
              <a:rPr lang="ru-RU" sz="2000" b="1" dirty="0" smtClean="0"/>
              <a:t>Рентгенограмма</a:t>
            </a:r>
            <a:r>
              <a:rPr lang="ru-RU" sz="2000" dirty="0" smtClean="0"/>
              <a:t> от </a:t>
            </a:r>
            <a:r>
              <a:rPr lang="ru-RU" sz="2000" dirty="0" smtClean="0"/>
              <a:t>16.07..  </a:t>
            </a:r>
            <a:r>
              <a:rPr lang="ru-RU" sz="2000" dirty="0" smtClean="0"/>
              <a:t>Усиление легочного рисунка с обеих сторон.</a:t>
            </a:r>
          </a:p>
          <a:p>
            <a:r>
              <a:rPr lang="ru-RU" sz="2000" b="1" dirty="0" smtClean="0"/>
              <a:t>Общий анализ крови</a:t>
            </a:r>
            <a:r>
              <a:rPr lang="en-US" sz="2000" b="1" dirty="0" smtClean="0"/>
              <a:t> </a:t>
            </a:r>
            <a:r>
              <a:rPr lang="ru-RU" sz="2000" dirty="0" smtClean="0"/>
              <a:t>от </a:t>
            </a:r>
            <a:r>
              <a:rPr lang="ru-RU" sz="2000" dirty="0" smtClean="0"/>
              <a:t>10.. </a:t>
            </a:r>
            <a:r>
              <a:rPr lang="en-US" sz="2000" dirty="0" smtClean="0"/>
              <a:t>: </a:t>
            </a:r>
            <a:r>
              <a:rPr lang="ru-RU" sz="2000" dirty="0" smtClean="0"/>
              <a:t> эритроциты - 4*10</a:t>
            </a:r>
            <a:r>
              <a:rPr lang="ru-RU" sz="2000" baseline="30000" dirty="0" smtClean="0"/>
              <a:t>12</a:t>
            </a:r>
            <a:r>
              <a:rPr lang="ru-RU" sz="2000" dirty="0" smtClean="0"/>
              <a:t> , </a:t>
            </a:r>
            <a:r>
              <a:rPr lang="en-US" sz="2000" dirty="0" smtClean="0"/>
              <a:t> </a:t>
            </a:r>
            <a:r>
              <a:rPr lang="en-US" sz="2000" dirty="0" err="1" smtClean="0"/>
              <a:t>Hb</a:t>
            </a:r>
            <a:r>
              <a:rPr lang="en-US" sz="2000" dirty="0" smtClean="0"/>
              <a:t> </a:t>
            </a:r>
            <a:r>
              <a:rPr lang="ru-RU" sz="2000" dirty="0" smtClean="0"/>
              <a:t>- 120 г/л, гематокрит 38%</a:t>
            </a:r>
          </a:p>
          <a:p>
            <a:r>
              <a:rPr lang="ru-RU" sz="2000" dirty="0" smtClean="0"/>
              <a:t>лейкоциты 8*10</a:t>
            </a:r>
            <a:r>
              <a:rPr lang="ru-RU" sz="2000" baseline="30000" dirty="0" smtClean="0"/>
              <a:t>9,</a:t>
            </a:r>
            <a:r>
              <a:rPr lang="ru-RU" sz="2000" dirty="0" smtClean="0"/>
              <a:t>  (</a:t>
            </a:r>
            <a:r>
              <a:rPr lang="ru-RU" sz="2000" dirty="0" err="1" smtClean="0"/>
              <a:t>п</a:t>
            </a:r>
            <a:r>
              <a:rPr lang="ru-RU" sz="2000" dirty="0" smtClean="0"/>
              <a:t>) 2%, (с) 54%, (э) 2%, (б) 0%,(м) 6%, лимфоциты (л) 30%., тромбоциты 250*10</a:t>
            </a:r>
            <a:r>
              <a:rPr lang="ru-RU" sz="2000" baseline="30000" dirty="0" smtClean="0"/>
              <a:t>9</a:t>
            </a:r>
            <a:r>
              <a:rPr lang="ru-RU" sz="2000" dirty="0" smtClean="0"/>
              <a:t> , СОЭ 9 мм/час.</a:t>
            </a:r>
          </a:p>
          <a:p>
            <a:r>
              <a:rPr lang="ru-RU" sz="2000" b="1" dirty="0" smtClean="0"/>
              <a:t>Спирометрия </a:t>
            </a:r>
            <a:r>
              <a:rPr lang="ru-RU" sz="2000" dirty="0" smtClean="0"/>
              <a:t>от </a:t>
            </a:r>
            <a:r>
              <a:rPr lang="en-US" sz="2000" dirty="0" smtClean="0"/>
              <a:t>06</a:t>
            </a:r>
            <a:r>
              <a:rPr lang="ru-RU" sz="2000" dirty="0" smtClean="0"/>
              <a:t>.1</a:t>
            </a:r>
            <a:r>
              <a:rPr lang="en-US" sz="2000" dirty="0" smtClean="0"/>
              <a:t>2</a:t>
            </a:r>
            <a:r>
              <a:rPr lang="ru-RU" sz="2000" dirty="0" smtClean="0"/>
              <a:t>.15 г.</a:t>
            </a:r>
          </a:p>
          <a:p>
            <a:r>
              <a:rPr lang="en-US" sz="2000" dirty="0" smtClean="0"/>
              <a:t>VC – 3.21</a:t>
            </a:r>
          </a:p>
          <a:p>
            <a:r>
              <a:rPr lang="en-US" sz="2000" dirty="0" smtClean="0"/>
              <a:t>FEV1 – 2.77</a:t>
            </a:r>
            <a:r>
              <a:rPr lang="ru-RU" sz="2000" dirty="0" smtClean="0"/>
              <a:t> </a:t>
            </a:r>
            <a:r>
              <a:rPr lang="en-US" sz="2000" dirty="0" smtClean="0"/>
              <a:t>;</a:t>
            </a:r>
            <a:r>
              <a:rPr lang="ru-RU" sz="2000" dirty="0" smtClean="0"/>
              <a:t> </a:t>
            </a:r>
            <a:r>
              <a:rPr lang="en-US" sz="2000" dirty="0" smtClean="0"/>
              <a:t>FVC – 3.24</a:t>
            </a:r>
          </a:p>
          <a:p>
            <a:r>
              <a:rPr lang="en-US" sz="2000" dirty="0" smtClean="0"/>
              <a:t>FEV1/VC – 86</a:t>
            </a:r>
            <a:r>
              <a:rPr lang="ru-RU" sz="2000" dirty="0" smtClean="0"/>
              <a:t> </a:t>
            </a:r>
            <a:r>
              <a:rPr lang="en-US" sz="2000" dirty="0" smtClean="0"/>
              <a:t>; MEF </a:t>
            </a:r>
            <a:r>
              <a:rPr lang="en-US" sz="2000" b="1" dirty="0" smtClean="0"/>
              <a:t>75</a:t>
            </a:r>
            <a:r>
              <a:rPr lang="en-US" sz="2000" dirty="0" smtClean="0"/>
              <a:t> – 5.6 ; </a:t>
            </a:r>
            <a:r>
              <a:rPr lang="en-US" sz="2000" b="1" dirty="0" smtClean="0"/>
              <a:t>50</a:t>
            </a:r>
            <a:r>
              <a:rPr lang="en-US" sz="2000" dirty="0" smtClean="0"/>
              <a:t> – 3,6 ; </a:t>
            </a:r>
            <a:r>
              <a:rPr lang="en-US" sz="2000" b="1" dirty="0" smtClean="0"/>
              <a:t>25</a:t>
            </a:r>
            <a:r>
              <a:rPr lang="en-US" sz="2000" dirty="0" smtClean="0"/>
              <a:t> – 1,16</a:t>
            </a:r>
            <a:endParaRPr lang="ru-RU" sz="2000" dirty="0" smtClean="0"/>
          </a:p>
          <a:p>
            <a:r>
              <a:rPr lang="ru-RU" sz="2000" dirty="0" smtClean="0"/>
              <a:t>ЭКГ  ( </a:t>
            </a:r>
            <a:r>
              <a:rPr lang="ru-RU" sz="2000" dirty="0" smtClean="0"/>
              <a:t>09.11.) </a:t>
            </a:r>
            <a:r>
              <a:rPr lang="en-US" sz="2000" dirty="0" smtClean="0"/>
              <a:t>: </a:t>
            </a:r>
            <a:r>
              <a:rPr lang="ru-RU" sz="2000" dirty="0" smtClean="0"/>
              <a:t>ритм </a:t>
            </a:r>
            <a:r>
              <a:rPr lang="ru-RU" sz="2000" dirty="0" err="1" smtClean="0"/>
              <a:t>синусовый</a:t>
            </a:r>
            <a:r>
              <a:rPr lang="ru-RU" sz="2000" dirty="0" smtClean="0"/>
              <a:t>, отклонения от нормы отсутствуют.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Клинический диагноз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</a:t>
            </a:r>
            <a:r>
              <a:rPr lang="en-US" sz="5400" dirty="0" smtClean="0"/>
              <a:t>DS : C</a:t>
            </a:r>
            <a:r>
              <a:rPr lang="ru-RU" sz="5400" dirty="0" err="1" smtClean="0"/>
              <a:t>аркоидоз</a:t>
            </a:r>
            <a:r>
              <a:rPr lang="ru-RU" sz="5400" dirty="0" smtClean="0"/>
              <a:t> с поражением ВГЛУ, слюнных желез </a:t>
            </a:r>
            <a:r>
              <a:rPr lang="en-US" sz="5400" dirty="0" smtClean="0"/>
              <a:t>(</a:t>
            </a:r>
            <a:r>
              <a:rPr lang="ru-RU" sz="5400" dirty="0" smtClean="0"/>
              <a:t>ксеростомия</a:t>
            </a:r>
            <a:r>
              <a:rPr lang="en-US" sz="5400" dirty="0" smtClean="0"/>
              <a:t>)</a:t>
            </a:r>
            <a:r>
              <a:rPr lang="ru-RU" sz="5400" dirty="0" smtClean="0"/>
              <a:t>, </a:t>
            </a:r>
            <a:r>
              <a:rPr lang="ru-RU" sz="5400" dirty="0" smtClean="0"/>
              <a:t>сердца (постмиокардитический кардиосклероз) </a:t>
            </a:r>
            <a:r>
              <a:rPr lang="ru-RU" sz="5400" dirty="0" smtClean="0"/>
              <a:t>и ЦНС.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Проводимое лечение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 err="1" smtClean="0"/>
              <a:t>Преднизолон</a:t>
            </a:r>
            <a:r>
              <a:rPr lang="ru-RU" sz="3200" dirty="0" smtClean="0"/>
              <a:t> – 30 мг в сутки.</a:t>
            </a:r>
          </a:p>
          <a:p>
            <a:pPr marL="342900" indent="-342900">
              <a:buAutoNum type="arabicParenR"/>
            </a:pPr>
            <a:endParaRPr lang="ru-RU" sz="3200" dirty="0" smtClean="0"/>
          </a:p>
          <a:p>
            <a:pPr marL="342900" indent="-342900">
              <a:buAutoNum type="arabicParenR"/>
            </a:pP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err="1" smtClean="0"/>
              <a:t>Симбикорт</a:t>
            </a:r>
            <a:r>
              <a:rPr lang="ru-RU" sz="3200" dirty="0" smtClean="0"/>
              <a:t> </a:t>
            </a:r>
            <a:r>
              <a:rPr lang="ru-RU" sz="3200" dirty="0" smtClean="0"/>
              <a:t>– 4,5 / 160 мкг, по 2 ингаляции 2 раза в день.</a:t>
            </a:r>
          </a:p>
          <a:p>
            <a:pPr marL="342900" indent="-342900">
              <a:buAutoNum type="arabicParenR"/>
            </a:pPr>
            <a:endParaRPr lang="ru-RU" sz="3200" dirty="0" smtClean="0"/>
          </a:p>
          <a:p>
            <a:pPr marL="342900" indent="-342900">
              <a:buAutoNum type="arabicParenR"/>
            </a:pP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Витамин Е – 600 мг в сутки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Вывод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 Несмотря на хронический процесс и </a:t>
            </a:r>
            <a:r>
              <a:rPr lang="ru-RU" sz="2800" dirty="0" err="1" smtClean="0"/>
              <a:t>полиорганность</a:t>
            </a:r>
            <a:r>
              <a:rPr lang="ru-RU" sz="2800" dirty="0" smtClean="0"/>
              <a:t> поражения, прогноз - благоприятный. 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 последней год динамика течения </a:t>
            </a:r>
            <a:r>
              <a:rPr lang="ru-RU" sz="2800" dirty="0" err="1" smtClean="0"/>
              <a:t>саркоидоза</a:t>
            </a:r>
            <a:r>
              <a:rPr lang="ru-RU" sz="2800" dirty="0" smtClean="0"/>
              <a:t> положительная, отмечается стабилизация в течении заболевания.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Проводимая терапия эффективна.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348880"/>
            <a:ext cx="87849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В повседневной практике выделяют </a:t>
            </a:r>
          </a:p>
          <a:p>
            <a:pPr lvl="1"/>
            <a:r>
              <a:rPr lang="ru-RU" sz="4000" dirty="0" smtClean="0"/>
              <a:t>-</a:t>
            </a:r>
            <a:r>
              <a:rPr lang="ru-RU" sz="4000" dirty="0" err="1" smtClean="0"/>
              <a:t>Саркоидоз</a:t>
            </a:r>
            <a:r>
              <a:rPr lang="ru-RU" sz="4000" dirty="0" smtClean="0"/>
              <a:t> органов дыхания</a:t>
            </a:r>
          </a:p>
          <a:p>
            <a:pPr lvl="1"/>
            <a:r>
              <a:rPr lang="ru-RU" sz="4000" dirty="0" smtClean="0"/>
              <a:t>-</a:t>
            </a:r>
            <a:r>
              <a:rPr lang="ru-RU" sz="4000" dirty="0" err="1" smtClean="0"/>
              <a:t>Саркоидоз</a:t>
            </a:r>
            <a:r>
              <a:rPr lang="ru-RU" sz="4000" dirty="0" smtClean="0"/>
              <a:t> других органов</a:t>
            </a:r>
          </a:p>
          <a:p>
            <a:pPr lvl="1"/>
            <a:r>
              <a:rPr lang="ru-RU" sz="4000" dirty="0" smtClean="0"/>
              <a:t>-</a:t>
            </a:r>
            <a:r>
              <a:rPr lang="ru-RU" sz="4000" dirty="0" err="1" smtClean="0"/>
              <a:t>Генерализованный</a:t>
            </a:r>
            <a:r>
              <a:rPr lang="ru-RU" sz="4000" dirty="0" smtClean="0"/>
              <a:t> </a:t>
            </a:r>
            <a:r>
              <a:rPr lang="ru-RU" sz="4000" dirty="0" err="1" smtClean="0"/>
              <a:t>саркоидоз</a:t>
            </a:r>
            <a:endParaRPr lang="en-US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90872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Формы </a:t>
            </a:r>
            <a:r>
              <a:rPr lang="ru-RU" sz="5400" dirty="0" err="1" smtClean="0">
                <a:solidFill>
                  <a:srgbClr val="FF0000"/>
                </a:solidFill>
              </a:rPr>
              <a:t>саркоидоза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470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Стадия</a:t>
            </a:r>
            <a:r>
              <a:rPr lang="en-US" sz="2800" dirty="0" smtClean="0"/>
              <a:t> I. </a:t>
            </a:r>
            <a:r>
              <a:rPr lang="en-US" sz="2800" dirty="0" err="1" smtClean="0"/>
              <a:t>Внутригрудная</a:t>
            </a:r>
            <a:r>
              <a:rPr lang="en-US" sz="2800" dirty="0" smtClean="0"/>
              <a:t> </a:t>
            </a:r>
            <a:r>
              <a:rPr lang="en-US" sz="2800" dirty="0" err="1" smtClean="0"/>
              <a:t>лимфаденопатия</a:t>
            </a:r>
            <a:r>
              <a:rPr lang="en-US" sz="2800" dirty="0" smtClean="0"/>
              <a:t>. </a:t>
            </a:r>
            <a:r>
              <a:rPr lang="en-US" sz="2800" dirty="0" err="1" smtClean="0"/>
              <a:t>Паренхима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легких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изменена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</p:txBody>
      </p:sp>
      <p:pic>
        <p:nvPicPr>
          <p:cNvPr id="3" name="Picture 6" descr="20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1835801"/>
            <a:ext cx="4387379" cy="5022199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470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Стадия</a:t>
            </a:r>
            <a:r>
              <a:rPr lang="en-US" sz="2800" dirty="0" smtClean="0"/>
              <a:t> II. </a:t>
            </a:r>
            <a:r>
              <a:rPr lang="en-US" sz="2800" dirty="0" err="1" smtClean="0"/>
              <a:t>Лимфаденопатия</a:t>
            </a:r>
            <a:r>
              <a:rPr lang="en-US" sz="2800" dirty="0" smtClean="0"/>
              <a:t> </a:t>
            </a:r>
            <a:r>
              <a:rPr lang="en-US" sz="2800" dirty="0" err="1" smtClean="0"/>
              <a:t>корней</a:t>
            </a:r>
            <a:r>
              <a:rPr lang="en-US" sz="2800" dirty="0" smtClean="0"/>
              <a:t> </a:t>
            </a:r>
            <a:r>
              <a:rPr lang="en-US" sz="2800" dirty="0" err="1" smtClean="0"/>
              <a:t>легких</a:t>
            </a:r>
            <a:r>
              <a:rPr lang="en-US" sz="2800" dirty="0" smtClean="0"/>
              <a:t> и </a:t>
            </a:r>
            <a:r>
              <a:rPr lang="en-US" sz="2800" dirty="0" err="1" smtClean="0"/>
              <a:t>средостения</a:t>
            </a:r>
            <a:r>
              <a:rPr lang="en-US" sz="2800" dirty="0" smtClean="0"/>
              <a:t>. </a:t>
            </a:r>
            <a:r>
              <a:rPr lang="en-US" sz="2800" dirty="0" err="1" smtClean="0"/>
              <a:t>Патологические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изменения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паренхимы</a:t>
            </a:r>
            <a:r>
              <a:rPr lang="en-US" sz="2800" dirty="0" smtClean="0"/>
              <a:t> </a:t>
            </a:r>
            <a:r>
              <a:rPr lang="en-US" sz="2800" dirty="0" err="1" smtClean="0"/>
              <a:t>легких</a:t>
            </a:r>
            <a:endParaRPr lang="ru-RU" sz="2800" dirty="0" smtClean="0"/>
          </a:p>
          <a:p>
            <a:r>
              <a:rPr lang="en-US" sz="2800" dirty="0" smtClean="0"/>
              <a:t> </a:t>
            </a:r>
            <a:endParaRPr lang="ru-RU" sz="2800" dirty="0" smtClean="0"/>
          </a:p>
        </p:txBody>
      </p:sp>
      <p:pic>
        <p:nvPicPr>
          <p:cNvPr id="3" name="Picture 5" descr="202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43100"/>
            <a:ext cx="5903913" cy="49149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Стадия</a:t>
            </a:r>
            <a:r>
              <a:rPr lang="en-US" sz="2800" dirty="0" smtClean="0"/>
              <a:t> III. </a:t>
            </a:r>
            <a:r>
              <a:rPr lang="en-US" sz="2800" dirty="0" err="1" smtClean="0"/>
              <a:t>Патология</a:t>
            </a:r>
            <a:r>
              <a:rPr lang="en-US" sz="2800" dirty="0" smtClean="0"/>
              <a:t> </a:t>
            </a:r>
            <a:r>
              <a:rPr lang="en-US" sz="2800" dirty="0" err="1" smtClean="0"/>
              <a:t>легочной</a:t>
            </a:r>
            <a:r>
              <a:rPr lang="en-US" sz="2800" dirty="0" smtClean="0"/>
              <a:t> </a:t>
            </a:r>
            <a:r>
              <a:rPr lang="en-US" sz="2800" dirty="0" err="1" smtClean="0"/>
              <a:t>паренхимы</a:t>
            </a:r>
            <a:r>
              <a:rPr lang="en-US" sz="2800" dirty="0" smtClean="0"/>
              <a:t> </a:t>
            </a:r>
            <a:r>
              <a:rPr lang="en-US" sz="2800" dirty="0" err="1" smtClean="0"/>
              <a:t>без</a:t>
            </a:r>
            <a:r>
              <a:rPr lang="en-US" sz="2800" dirty="0" smtClean="0"/>
              <a:t> </a:t>
            </a:r>
            <a:r>
              <a:rPr lang="en-US" sz="2800" dirty="0" err="1" smtClean="0"/>
              <a:t>лимфаденопатии</a:t>
            </a:r>
            <a:endParaRPr lang="ru-RU" sz="2800" dirty="0" smtClean="0"/>
          </a:p>
          <a:p>
            <a:pPr algn="ctr"/>
            <a:endParaRPr lang="ru-RU" sz="2800" dirty="0" smtClean="0"/>
          </a:p>
        </p:txBody>
      </p:sp>
      <p:pic>
        <p:nvPicPr>
          <p:cNvPr id="3" name="Picture 5" descr="203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585434"/>
            <a:ext cx="6119961" cy="5170965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4704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Стадия</a:t>
            </a:r>
            <a:r>
              <a:rPr lang="en-US" sz="2800" dirty="0" smtClean="0"/>
              <a:t> IV. </a:t>
            </a:r>
            <a:r>
              <a:rPr lang="en-US" sz="2800" dirty="0" err="1" smtClean="0"/>
              <a:t>Необратимый</a:t>
            </a:r>
            <a:r>
              <a:rPr lang="en-US" sz="2800" dirty="0" smtClean="0"/>
              <a:t> </a:t>
            </a:r>
            <a:r>
              <a:rPr lang="en-US" sz="2800" dirty="0" err="1" smtClean="0"/>
              <a:t>фиброз</a:t>
            </a:r>
            <a:r>
              <a:rPr lang="en-US" sz="2800" dirty="0" smtClean="0"/>
              <a:t> </a:t>
            </a:r>
            <a:r>
              <a:rPr lang="en-US" sz="2800" dirty="0" err="1" smtClean="0"/>
              <a:t>легких</a:t>
            </a:r>
            <a:endParaRPr lang="ru-RU" sz="2800" dirty="0" smtClean="0"/>
          </a:p>
          <a:p>
            <a:pPr algn="ctr"/>
            <a:r>
              <a:rPr lang="en-US" sz="2800" dirty="0" smtClean="0"/>
              <a:t> 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3" name="Picture 6" descr="203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1" y="1387345"/>
            <a:ext cx="5904954" cy="51372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Эпидемиология </a:t>
            </a:r>
            <a:r>
              <a:rPr lang="ru-RU" sz="3600" dirty="0" err="1" smtClean="0">
                <a:solidFill>
                  <a:srgbClr val="FF0000"/>
                </a:solidFill>
              </a:rPr>
              <a:t>саркоидоза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i="1" dirty="0" smtClean="0"/>
              <a:t> Заболеваемость – 2 - 7 случаев на 100000 населения</a:t>
            </a:r>
          </a:p>
          <a:p>
            <a:pPr>
              <a:buFont typeface="Arial" pitchFamily="34" charset="0"/>
              <a:buChar char="•"/>
            </a:pPr>
            <a:endParaRPr lang="ru-RU" sz="3600" i="1" dirty="0" smtClean="0"/>
          </a:p>
          <a:p>
            <a:pPr>
              <a:buFont typeface="Arial" pitchFamily="34" charset="0"/>
              <a:buChar char="•"/>
            </a:pPr>
            <a:r>
              <a:rPr lang="ru-RU" sz="3600" i="1" dirty="0" smtClean="0"/>
              <a:t>Распространенность – от 22 до 47 на 100000 взрослого населения</a:t>
            </a:r>
          </a:p>
          <a:p>
            <a:endParaRPr lang="ru-RU" sz="3600" i="1" dirty="0" smtClean="0"/>
          </a:p>
          <a:p>
            <a:pPr>
              <a:buFont typeface="Arial" pitchFamily="34" charset="0"/>
              <a:buChar char="•"/>
            </a:pPr>
            <a:r>
              <a:rPr lang="ru-RU" sz="3600" i="1" dirty="0" smtClean="0"/>
              <a:t>В ряде регионов – значительно выше: Татарстан – 64,4 случая на 100000 населения.</a:t>
            </a:r>
            <a:endParaRPr lang="en-US" sz="3600" i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Этиология и патогенез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93400"/>
            <a:ext cx="8640960" cy="478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Единого этиологического фактора нет. Предполагается участие </a:t>
            </a:r>
          </a:p>
          <a:p>
            <a:pPr lvl="1">
              <a:lnSpc>
                <a:spcPct val="90000"/>
              </a:lnSpc>
            </a:pPr>
            <a:endParaRPr lang="ru-RU" sz="2400" dirty="0" smtClean="0"/>
          </a:p>
          <a:p>
            <a:pPr lvl="1">
              <a:lnSpc>
                <a:spcPct val="90000"/>
              </a:lnSpc>
            </a:pPr>
            <a:r>
              <a:rPr lang="ru-RU" sz="2400" dirty="0" smtClean="0"/>
              <a:t>-Инфекционного агента (</a:t>
            </a:r>
            <a:r>
              <a:rPr lang="en-US" sz="2400" dirty="0" err="1" smtClean="0"/>
              <a:t>Chlamidia</a:t>
            </a:r>
            <a:r>
              <a:rPr lang="en-US" sz="2400" dirty="0" smtClean="0"/>
              <a:t> </a:t>
            </a:r>
            <a:r>
              <a:rPr lang="en-US" sz="2400" dirty="0" err="1" smtClean="0"/>
              <a:t>pneumoniae</a:t>
            </a:r>
            <a:r>
              <a:rPr lang="en-US" sz="2400" dirty="0" smtClean="0"/>
              <a:t>, </a:t>
            </a:r>
            <a:r>
              <a:rPr lang="en-US" sz="2400" dirty="0" err="1" smtClean="0"/>
              <a:t>Propionibacterium</a:t>
            </a:r>
            <a:r>
              <a:rPr lang="en-US" sz="2400" dirty="0" smtClean="0"/>
              <a:t> acnes, </a:t>
            </a:r>
            <a:r>
              <a:rPr lang="ru-RU" sz="2400" dirty="0" smtClean="0"/>
              <a:t>вирус простого герпеса, вирус гепатита С, </a:t>
            </a:r>
            <a:r>
              <a:rPr lang="en-US" sz="2400" dirty="0" err="1" smtClean="0"/>
              <a:t>Borrelia</a:t>
            </a:r>
            <a:r>
              <a:rPr lang="en-US" sz="2400" dirty="0" smtClean="0"/>
              <a:t> </a:t>
            </a:r>
            <a:r>
              <a:rPr lang="en-US" sz="2400" dirty="0" err="1" smtClean="0"/>
              <a:t>burgdorferi</a:t>
            </a:r>
            <a:r>
              <a:rPr lang="en-US" sz="2400" dirty="0" smtClean="0"/>
              <a:t>, </a:t>
            </a:r>
            <a:r>
              <a:rPr lang="ru-RU" sz="2400" dirty="0" smtClean="0"/>
              <a:t>микобактерии).</a:t>
            </a:r>
          </a:p>
          <a:p>
            <a:pPr lvl="1">
              <a:lnSpc>
                <a:spcPct val="90000"/>
              </a:lnSpc>
            </a:pPr>
            <a:endParaRPr lang="ru-RU" sz="2400" dirty="0" smtClean="0"/>
          </a:p>
          <a:p>
            <a:pPr lvl="1">
              <a:lnSpc>
                <a:spcPct val="90000"/>
              </a:lnSpc>
            </a:pPr>
            <a:r>
              <a:rPr lang="ru-RU" sz="2400" dirty="0" smtClean="0"/>
              <a:t>-Экологические факторы (металлическая пыль), связь с курением отсутствует.</a:t>
            </a:r>
          </a:p>
          <a:p>
            <a:pPr lvl="1">
              <a:lnSpc>
                <a:spcPct val="90000"/>
              </a:lnSpc>
            </a:pPr>
            <a:endParaRPr lang="ru-RU" sz="2400" dirty="0" smtClean="0"/>
          </a:p>
          <a:p>
            <a:pPr lvl="1">
              <a:lnSpc>
                <a:spcPct val="90000"/>
              </a:lnSpc>
            </a:pPr>
            <a:r>
              <a:rPr lang="ru-RU" sz="2400" dirty="0" smtClean="0"/>
              <a:t>-Найдена связь с экспрессией генов, отвечающих за выработку АПФ, ФНО рецепторов к витамину </a:t>
            </a:r>
            <a:r>
              <a:rPr lang="en-US" sz="2400" dirty="0" smtClean="0"/>
              <a:t>D</a:t>
            </a:r>
            <a:r>
              <a:rPr lang="ru-RU" sz="2400" dirty="0" smtClean="0"/>
              <a:t>. </a:t>
            </a:r>
          </a:p>
          <a:p>
            <a:pPr lvl="1">
              <a:lnSpc>
                <a:spcPct val="90000"/>
              </a:lnSpc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4367</TotalTime>
  <Words>1255</Words>
  <Application>Microsoft Office PowerPoint</Application>
  <PresentationFormat>Экран (4:3)</PresentationFormat>
  <Paragraphs>179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Поляков</dc:creator>
  <cp:lastModifiedBy>Сергей Поляков</cp:lastModifiedBy>
  <cp:revision>69</cp:revision>
  <dcterms:created xsi:type="dcterms:W3CDTF">2015-12-12T18:42:46Z</dcterms:created>
  <dcterms:modified xsi:type="dcterms:W3CDTF">2015-12-18T18:45:05Z</dcterms:modified>
</cp:coreProperties>
</file>